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90" r:id="rId6"/>
    <p:sldId id="291" r:id="rId7"/>
    <p:sldId id="258" r:id="rId8"/>
    <p:sldId id="275" r:id="rId9"/>
    <p:sldId id="276" r:id="rId10"/>
    <p:sldId id="277" r:id="rId11"/>
    <p:sldId id="257" r:id="rId12"/>
    <p:sldId id="270" r:id="rId13"/>
    <p:sldId id="272" r:id="rId14"/>
    <p:sldId id="273" r:id="rId15"/>
    <p:sldId id="274" r:id="rId16"/>
    <p:sldId id="260" r:id="rId17"/>
    <p:sldId id="281" r:id="rId18"/>
    <p:sldId id="261" r:id="rId19"/>
    <p:sldId id="278" r:id="rId20"/>
    <p:sldId id="279" r:id="rId21"/>
    <p:sldId id="280" r:id="rId22"/>
    <p:sldId id="262" r:id="rId23"/>
    <p:sldId id="263" r:id="rId24"/>
    <p:sldId id="266" r:id="rId25"/>
    <p:sldId id="264" r:id="rId26"/>
    <p:sldId id="268" r:id="rId27"/>
    <p:sldId id="265" r:id="rId28"/>
    <p:sldId id="283" r:id="rId29"/>
    <p:sldId id="284" r:id="rId30"/>
    <p:sldId id="292" r:id="rId31"/>
    <p:sldId id="293" r:id="rId32"/>
    <p:sldId id="294" r:id="rId33"/>
    <p:sldId id="295" r:id="rId34"/>
    <p:sldId id="296" r:id="rId35"/>
    <p:sldId id="27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1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0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1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2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1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2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4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8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1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9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8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82579-28F7-4FEF-AA86-533ED990E020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FE98-8D6F-4B10-A4E6-F7959E89B4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4.png"/><Relationship Id="rId5" Type="http://schemas.microsoft.com/office/2017/06/relationships/model3d" Target="../media/model3d5.glb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microsoft.com/office/2017/06/relationships/model3d" Target="../media/model3d5.glb"/><Relationship Id="rId10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microsoft.com/office/2017/06/relationships/model3d" Target="../media/model3d5.glb"/><Relationship Id="rId10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3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12" Type="http://schemas.openxmlformats.org/officeDocument/2006/relationships/image" Target="../media/image450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20.png"/><Relationship Id="rId10" Type="http://schemas.microsoft.com/office/2017/06/relationships/model3d" Target="../media/model3d7.glb"/><Relationship Id="rId4" Type="http://schemas.openxmlformats.org/officeDocument/2006/relationships/image" Target="../media/image420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20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17/06/relationships/model3d" Target="../media/model3d9.glb"/><Relationship Id="rId10" Type="http://schemas.openxmlformats.org/officeDocument/2006/relationships/image" Target="../media/image65.png"/><Relationship Id="rId4" Type="http://schemas.openxmlformats.org/officeDocument/2006/relationships/image" Target="../media/image611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microsoft.com/office/2017/06/relationships/model3d" Target="../media/model3d11.glb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6.png"/><Relationship Id="rId10" Type="http://schemas.openxmlformats.org/officeDocument/2006/relationships/image" Target="../media/image68.png"/><Relationship Id="rId4" Type="http://schemas.microsoft.com/office/2017/06/relationships/model3d" Target="../media/model3d10.glb"/><Relationship Id="rId9" Type="http://schemas.openxmlformats.org/officeDocument/2006/relationships/image" Target="../media/image6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microsoft.com/office/2017/06/relationships/model3d" Target="../media/model3d13.glb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9.png"/><Relationship Id="rId10" Type="http://schemas.openxmlformats.org/officeDocument/2006/relationships/image" Target="../media/image71.png"/><Relationship Id="rId4" Type="http://schemas.microsoft.com/office/2017/06/relationships/model3d" Target="../media/model3d12.glb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microsoft.com/office/2017/06/relationships/model3d" Target="../media/model3d15.glb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4.png"/><Relationship Id="rId4" Type="http://schemas.microsoft.com/office/2017/06/relationships/model3d" Target="../media/model3d14.glb"/><Relationship Id="rId9" Type="http://schemas.openxmlformats.org/officeDocument/2006/relationships/image" Target="../media/image7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8.png"/><Relationship Id="rId4" Type="http://schemas.microsoft.com/office/2017/06/relationships/model3d" Target="../media/model3d16.glb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6.png"/><Relationship Id="rId7" Type="http://schemas.openxmlformats.org/officeDocument/2006/relationships/image" Target="../media/image7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10" Type="http://schemas.openxmlformats.org/officeDocument/2006/relationships/image" Target="../media/image87.png"/><Relationship Id="rId4" Type="http://schemas.openxmlformats.org/officeDocument/2006/relationships/image" Target="../media/image610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9.png"/><Relationship Id="rId7" Type="http://schemas.openxmlformats.org/officeDocument/2006/relationships/image" Target="../media/image_B6FCDC4E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17/06/relationships/model3d" Target="../media/model3d2.glb"/><Relationship Id="rId10" Type="http://schemas.openxmlformats.org/officeDocument/2006/relationships/image" Target="../media/image_33446E9B0.png"/><Relationship Id="rId4" Type="http://schemas.openxmlformats.org/officeDocument/2006/relationships/image" Target="../media/image_4A00A430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4.png"/><Relationship Id="rId18" Type="http://schemas.openxmlformats.org/officeDocument/2006/relationships/image" Target="../media/image170.png"/><Relationship Id="rId3" Type="http://schemas.openxmlformats.org/officeDocument/2006/relationships/image" Target="../media/image9.png"/><Relationship Id="rId7" Type="http://schemas.openxmlformats.org/officeDocument/2006/relationships/image" Target="../media/image710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microsoft.com/office/2017/06/relationships/model3d" Target="../media/model3d1.glb"/><Relationship Id="rId16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microsoft.com/office/2017/06/relationships/model3d" Target="../media/model3d2.glb"/><Relationship Id="rId15" Type="http://schemas.openxmlformats.org/officeDocument/2006/relationships/image" Target="../media/image16.png"/><Relationship Id="rId10" Type="http://schemas.openxmlformats.org/officeDocument/2006/relationships/image" Target="../media/image_33446E9B00.png"/><Relationship Id="rId4" Type="http://schemas.openxmlformats.org/officeDocument/2006/relationships/image" Target="../media/image_4A00A43000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4.png"/><Relationship Id="rId18" Type="http://schemas.openxmlformats.org/officeDocument/2006/relationships/image" Target="../media/image_10441E00.png"/><Relationship Id="rId3" Type="http://schemas.openxmlformats.org/officeDocument/2006/relationships/image" Target="../media/image9.png"/><Relationship Id="rId21" Type="http://schemas.openxmlformats.org/officeDocument/2006/relationships/image" Target="../media/image19.png"/><Relationship Id="rId7" Type="http://schemas.openxmlformats.org/officeDocument/2006/relationships/image" Target="../media/image_B0C589750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microsoft.com/office/2017/06/relationships/model3d" Target="../media/model3d1.glb"/><Relationship Id="rId16" Type="http://schemas.microsoft.com/office/2017/06/relationships/model3d" Target="../media/model3d4.glb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microsoft.com/office/2017/06/relationships/model3d" Target="../media/model3d2.glb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_33446E9B000.png"/><Relationship Id="rId19" Type="http://schemas.openxmlformats.org/officeDocument/2006/relationships/image" Target="../media/image20.png"/><Relationship Id="rId4" Type="http://schemas.openxmlformats.org/officeDocument/2006/relationships/image" Target="../media/image_4A00A430000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microsoft.com/office/2017/06/relationships/model3d" Target="../media/model3d5.glb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553C01A-2FD9-4524-949A-5018A6B8B7F0}"/>
              </a:ext>
            </a:extLst>
          </p:cNvPr>
          <p:cNvSpPr/>
          <p:nvPr/>
        </p:nvSpPr>
        <p:spPr>
          <a:xfrm>
            <a:off x="0" y="1573306"/>
            <a:ext cx="9144000" cy="3079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55838F-F416-41D7-8935-C93101092C1A}"/>
              </a:ext>
            </a:extLst>
          </p:cNvPr>
          <p:cNvSpPr txBox="1"/>
          <p:nvPr/>
        </p:nvSpPr>
        <p:spPr>
          <a:xfrm>
            <a:off x="0" y="2072277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err="1">
                <a:solidFill>
                  <a:schemeClr val="bg1"/>
                </a:solidFill>
                <a:latin typeface="Quicksand Book" panose="02070303000000060000" pitchFamily="18" charset="0"/>
              </a:rPr>
              <a:t>Img</a:t>
            </a:r>
            <a:r>
              <a:rPr lang="en-US" sz="11500">
                <a:solidFill>
                  <a:schemeClr val="bg1"/>
                </a:solidFill>
                <a:latin typeface="Quicksand Book" panose="02070303000000060000" pitchFamily="18" charset="0"/>
              </a:rPr>
              <a:t> 2 Mesh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ACE92-748C-4A36-A7A7-B2445E213FDD}"/>
              </a:ext>
            </a:extLst>
          </p:cNvPr>
          <p:cNvSpPr txBox="1"/>
          <p:nvPr/>
        </p:nvSpPr>
        <p:spPr>
          <a:xfrm>
            <a:off x="488883" y="5769942"/>
            <a:ext cx="66299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Work Sans Medium" panose="00000600000000000000" pitchFamily="2" charset="0"/>
              </a:rPr>
              <a:t>Estevam</a:t>
            </a:r>
            <a:r>
              <a:rPr lang="en-US">
                <a:latin typeface="Work Sans Medium" panose="00000600000000000000" pitchFamily="2" charset="0"/>
              </a:rPr>
              <a:t> Fernandes </a:t>
            </a:r>
            <a:r>
              <a:rPr lang="en-US" err="1">
                <a:latin typeface="Work Sans Medium" panose="00000600000000000000" pitchFamily="2" charset="0"/>
              </a:rPr>
              <a:t>Arantes</a:t>
            </a:r>
            <a:r>
              <a:rPr lang="en-US">
                <a:latin typeface="Work Sans Medium" panose="00000600000000000000" pitchFamily="2" charset="0"/>
              </a:rPr>
              <a:t>    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Work Sans Medium" panose="00000600000000000000" pitchFamily="2" charset="0"/>
              </a:rPr>
              <a:t>9763105</a:t>
            </a:r>
          </a:p>
          <a:p>
            <a:r>
              <a:rPr lang="en-US">
                <a:latin typeface="Work Sans Medium" panose="00000600000000000000" pitchFamily="2" charset="0"/>
                <a:ea typeface="+mn-lt"/>
                <a:cs typeface="+mn-lt"/>
              </a:rPr>
              <a:t>João Victor Almeida de Aguiar 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Work Sans Medium" panose="00000600000000000000" pitchFamily="2" charset="0"/>
                <a:ea typeface="+mn-lt"/>
                <a:cs typeface="+mn-lt"/>
              </a:rPr>
              <a:t>8503986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Work Sans Medium" panose="00000600000000000000" pitchFamily="2" charset="0"/>
              <a:cs typeface="Calibri"/>
            </a:endParaRPr>
          </a:p>
          <a:p>
            <a:endParaRPr lang="en-US">
              <a:latin typeface="Work Sans Medium" panose="000006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52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44">
            <a:extLst>
              <a:ext uri="{FF2B5EF4-FFF2-40B4-BE49-F238E27FC236}">
                <a16:creationId xmlns:a16="http://schemas.microsoft.com/office/drawing/2014/main" id="{EDD42700-B67E-456F-9228-667FA0166983}"/>
              </a:ext>
            </a:extLst>
          </p:cNvPr>
          <p:cNvSpPr/>
          <p:nvPr/>
        </p:nvSpPr>
        <p:spPr>
          <a:xfrm>
            <a:off x="5223664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MLP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Rectangle: Rounded Corners 44">
            <a:extLst>
              <a:ext uri="{FF2B5EF4-FFF2-40B4-BE49-F238E27FC236}">
                <a16:creationId xmlns:a16="http://schemas.microsoft.com/office/drawing/2014/main" id="{BFAA447B-F9FF-47F3-A2FE-E1F13ABD84C8}"/>
              </a:ext>
            </a:extLst>
          </p:cNvPr>
          <p:cNvSpPr/>
          <p:nvPr/>
        </p:nvSpPr>
        <p:spPr>
          <a:xfrm>
            <a:off x="2711238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PCA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C9C911A-2359-4507-B2B7-D111CE825A29}"/>
              </a:ext>
            </a:extLst>
          </p:cNvPr>
          <p:cNvCxnSpPr>
            <a:stCxn id="18" idx="3"/>
            <a:endCxn id="10" idx="1"/>
          </p:cNvCxnSpPr>
          <p:nvPr/>
        </p:nvCxnSpPr>
        <p:spPr>
          <a:xfrm>
            <a:off x="4037118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02A9208-C26D-416E-A5ED-210E1C6BD85E}"/>
              </a:ext>
            </a:extLst>
          </p:cNvPr>
          <p:cNvCxnSpPr/>
          <p:nvPr/>
        </p:nvCxnSpPr>
        <p:spPr>
          <a:xfrm>
            <a:off x="1524692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/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:(400, 400)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blipFill>
                <a:blip r:embed="rId2"/>
                <a:stretch>
                  <a:fillRect l="-2283" t="-24444" r="-593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/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blipFill>
                <a:blip r:embed="rId3"/>
                <a:stretch>
                  <a:fillRect l="-10588" r="-1294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/>
              <p:nvPr/>
            </p:nvSpPr>
            <p:spPr>
              <a:xfrm>
                <a:off x="7367187" y="2794734"/>
                <a:ext cx="134799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87" y="2794734"/>
                <a:ext cx="1347998" cy="298415"/>
              </a:xfrm>
              <a:prstGeom prst="rect">
                <a:avLst/>
              </a:prstGeom>
              <a:blipFill>
                <a:blip r:embed="rId4"/>
                <a:stretch>
                  <a:fillRect l="-4072" r="-588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4E799A33-9E2E-4FEF-A72F-F2159678DA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1455" y="4737020"/>
              <a:ext cx="1740945" cy="15652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40945" cy="1565252"/>
                    </a:xfrm>
                    <a:prstGeom prst="rect">
                      <a:avLst/>
                    </a:prstGeom>
                  </am3d:spPr>
                  <am3d:camera>
                    <am3d:pos x="0" y="0" z="719142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8701" ay="-360274" az="-6433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874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4E799A33-9E2E-4FEF-A72F-F2159678D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455" y="4737020"/>
                <a:ext cx="1740945" cy="1565252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A8FECD1-778F-41C8-B6FC-F1FB2696B74D}"/>
              </a:ext>
            </a:extLst>
          </p:cNvPr>
          <p:cNvCxnSpPr>
            <a:cxnSpLocks/>
          </p:cNvCxnSpPr>
          <p:nvPr/>
        </p:nvCxnSpPr>
        <p:spPr>
          <a:xfrm>
            <a:off x="2338950" y="5722948"/>
            <a:ext cx="28034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6ED29A-5F2C-4E16-9BC8-8C2CC5E9098E}"/>
                  </a:ext>
                </a:extLst>
              </p:cNvPr>
              <p:cNvSpPr txBox="1"/>
              <p:nvPr/>
            </p:nvSpPr>
            <p:spPr>
              <a:xfrm>
                <a:off x="769910" y="6502787"/>
                <a:ext cx="136319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:(500,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6ED29A-5F2C-4E16-9BC8-8C2CC5E9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10" y="6502787"/>
                <a:ext cx="1363194" cy="299249"/>
              </a:xfrm>
              <a:prstGeom prst="rect">
                <a:avLst/>
              </a:prstGeom>
              <a:blipFill>
                <a:blip r:embed="rId8"/>
                <a:stretch>
                  <a:fillRect l="-4018" t="-2041" r="-580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C793BB-8234-4313-B61F-E74B023761F5}"/>
                  </a:ext>
                </a:extLst>
              </p:cNvPr>
              <p:cNvSpPr txBox="1"/>
              <p:nvPr/>
            </p:nvSpPr>
            <p:spPr>
              <a:xfrm>
                <a:off x="3134155" y="5381144"/>
                <a:ext cx="1250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C793BB-8234-4313-B61F-E74B0237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155" y="5381144"/>
                <a:ext cx="1250599" cy="276999"/>
              </a:xfrm>
              <a:prstGeom prst="rect">
                <a:avLst/>
              </a:prstGeom>
              <a:blipFill>
                <a:blip r:embed="rId9"/>
                <a:stretch>
                  <a:fillRect l="-6341" t="-4444" r="-68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79F766-EC30-40F2-822C-153BFD0B91AF}"/>
                  </a:ext>
                </a:extLst>
              </p:cNvPr>
              <p:cNvSpPr txBox="1"/>
              <p:nvPr/>
            </p:nvSpPr>
            <p:spPr>
              <a:xfrm>
                <a:off x="5177304" y="5584448"/>
                <a:ext cx="1294265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′:(6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79F766-EC30-40F2-822C-153BFD0B9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304" y="5584448"/>
                <a:ext cx="1294265" cy="299249"/>
              </a:xfrm>
              <a:prstGeom prst="rect">
                <a:avLst/>
              </a:prstGeom>
              <a:blipFill>
                <a:blip r:embed="rId10"/>
                <a:stretch>
                  <a:fillRect l="-4225" t="-2041" r="-563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C0438F-0FF2-4D33-B6CC-F2BEF8563478}"/>
                  </a:ext>
                </a:extLst>
              </p:cNvPr>
              <p:cNvSpPr txBox="1"/>
              <p:nvPr/>
            </p:nvSpPr>
            <p:spPr>
              <a:xfrm>
                <a:off x="5142354" y="4180031"/>
                <a:ext cx="473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𝑚𝑠𝑒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C0438F-0FF2-4D33-B6CC-F2BEF8563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54" y="4180031"/>
                <a:ext cx="473143" cy="276999"/>
              </a:xfrm>
              <a:prstGeom prst="rect">
                <a:avLst/>
              </a:prstGeom>
              <a:blipFill>
                <a:blip r:embed="rId11"/>
                <a:stretch>
                  <a:fillRect l="-1299" r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E6205F88-0FB4-40D8-8E66-04DA3A701481}"/>
              </a:ext>
            </a:extLst>
          </p:cNvPr>
          <p:cNvSpPr/>
          <p:nvPr/>
        </p:nvSpPr>
        <p:spPr>
          <a:xfrm>
            <a:off x="7553210" y="4364840"/>
            <a:ext cx="365760" cy="365760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C89A6B24-FA10-42BE-8099-0EA25D9607BD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6549544" y="3255917"/>
            <a:ext cx="1186546" cy="1108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532DCD05-6A63-4A4F-B6F8-CA8B849EBC0E}"/>
              </a:ext>
            </a:extLst>
          </p:cNvPr>
          <p:cNvCxnSpPr>
            <a:cxnSpLocks/>
            <a:stCxn id="20" idx="3"/>
            <a:endCxn id="12" idx="4"/>
          </p:cNvCxnSpPr>
          <p:nvPr/>
        </p:nvCxnSpPr>
        <p:spPr>
          <a:xfrm flipV="1">
            <a:off x="6471569" y="4730600"/>
            <a:ext cx="1264521" cy="10034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D36DA208-1FF1-401B-A2B1-2F6729AE0B0D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10800000">
            <a:off x="5886604" y="3918698"/>
            <a:ext cx="1666606" cy="62902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23E066-14AD-450A-8445-729684C1872D}"/>
              </a:ext>
            </a:extLst>
          </p:cNvPr>
          <p:cNvSpPr txBox="1"/>
          <p:nvPr/>
        </p:nvSpPr>
        <p:spPr>
          <a:xfrm>
            <a:off x="7924800" y="4064000"/>
            <a:ext cx="30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+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-</a:t>
            </a:r>
          </a:p>
        </p:txBody>
      </p:sp>
      <p:sp>
        <p:nvSpPr>
          <p:cNvPr id="3" name="Fluxograma: Conector 2">
            <a:extLst>
              <a:ext uri="{FF2B5EF4-FFF2-40B4-BE49-F238E27FC236}">
                <a16:creationId xmlns:a16="http://schemas.microsoft.com/office/drawing/2014/main" id="{AB7E57A3-1259-4EED-BF16-1B72FBD81B89}"/>
              </a:ext>
            </a:extLst>
          </p:cNvPr>
          <p:cNvSpPr/>
          <p:nvPr/>
        </p:nvSpPr>
        <p:spPr>
          <a:xfrm>
            <a:off x="314274" y="4457030"/>
            <a:ext cx="2286000" cy="2286000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uxograma: Conector 23">
            <a:extLst>
              <a:ext uri="{FF2B5EF4-FFF2-40B4-BE49-F238E27FC236}">
                <a16:creationId xmlns:a16="http://schemas.microsoft.com/office/drawing/2014/main" id="{9E137F10-FC7B-444E-B590-B15C4D5A13B2}"/>
              </a:ext>
            </a:extLst>
          </p:cNvPr>
          <p:cNvSpPr/>
          <p:nvPr/>
        </p:nvSpPr>
        <p:spPr>
          <a:xfrm>
            <a:off x="312710" y="3965728"/>
            <a:ext cx="457200" cy="457200"/>
          </a:xfrm>
          <a:prstGeom prst="flowChartConnector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A6B741F-D979-4D77-8700-759386AC098B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45685C7-F36B-4B03-87A9-2B36D4CD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177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Problem 1 : Dataset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7D07BE1-3AA1-4BAC-9C44-BB71BF991DED}"/>
              </a:ext>
            </a:extLst>
          </p:cNvPr>
          <p:cNvSpPr txBox="1"/>
          <p:nvPr/>
        </p:nvSpPr>
        <p:spPr>
          <a:xfrm>
            <a:off x="251953" y="1426096"/>
            <a:ext cx="2176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dirty="0">
                <a:latin typeface="Work Sans" panose="00000500000000000000" pitchFamily="2" charset="0"/>
              </a:rPr>
              <a:t>Too biased dataset</a:t>
            </a:r>
          </a:p>
        </p:txBody>
      </p:sp>
    </p:spTree>
    <p:extLst>
      <p:ext uri="{BB962C8B-B14F-4D97-AF65-F5344CB8AC3E}">
        <p14:creationId xmlns:p14="http://schemas.microsoft.com/office/powerpoint/2010/main" val="116584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44">
            <a:extLst>
              <a:ext uri="{FF2B5EF4-FFF2-40B4-BE49-F238E27FC236}">
                <a16:creationId xmlns:a16="http://schemas.microsoft.com/office/drawing/2014/main" id="{EDD42700-B67E-456F-9228-667FA0166983}"/>
              </a:ext>
            </a:extLst>
          </p:cNvPr>
          <p:cNvSpPr/>
          <p:nvPr/>
        </p:nvSpPr>
        <p:spPr>
          <a:xfrm>
            <a:off x="5223664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MLP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Rectangle: Rounded Corners 44">
            <a:extLst>
              <a:ext uri="{FF2B5EF4-FFF2-40B4-BE49-F238E27FC236}">
                <a16:creationId xmlns:a16="http://schemas.microsoft.com/office/drawing/2014/main" id="{BFAA447B-F9FF-47F3-A2FE-E1F13ABD84C8}"/>
              </a:ext>
            </a:extLst>
          </p:cNvPr>
          <p:cNvSpPr/>
          <p:nvPr/>
        </p:nvSpPr>
        <p:spPr>
          <a:xfrm>
            <a:off x="2711238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PCA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C9C911A-2359-4507-B2B7-D111CE825A29}"/>
              </a:ext>
            </a:extLst>
          </p:cNvPr>
          <p:cNvCxnSpPr>
            <a:stCxn id="18" idx="3"/>
            <a:endCxn id="10" idx="1"/>
          </p:cNvCxnSpPr>
          <p:nvPr/>
        </p:nvCxnSpPr>
        <p:spPr>
          <a:xfrm>
            <a:off x="4037118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02A9208-C26D-416E-A5ED-210E1C6BD85E}"/>
              </a:ext>
            </a:extLst>
          </p:cNvPr>
          <p:cNvCxnSpPr/>
          <p:nvPr/>
        </p:nvCxnSpPr>
        <p:spPr>
          <a:xfrm>
            <a:off x="1524692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/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:(400, 400)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blipFill>
                <a:blip r:embed="rId2"/>
                <a:stretch>
                  <a:fillRect l="-2283" t="-24444" r="-593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/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blipFill>
                <a:blip r:embed="rId3"/>
                <a:stretch>
                  <a:fillRect l="-10588" r="-1294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/>
              <p:nvPr/>
            </p:nvSpPr>
            <p:spPr>
              <a:xfrm>
                <a:off x="7367187" y="2794734"/>
                <a:ext cx="134799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:(6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87" y="2794734"/>
                <a:ext cx="1347998" cy="298415"/>
              </a:xfrm>
              <a:prstGeom prst="rect">
                <a:avLst/>
              </a:prstGeom>
              <a:blipFill>
                <a:blip r:embed="rId4"/>
                <a:stretch>
                  <a:fillRect l="-4072" r="-588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4E799A33-9E2E-4FEF-A72F-F2159678DA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1455" y="4737020"/>
              <a:ext cx="1740945" cy="15652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40945" cy="1565252"/>
                    </a:xfrm>
                    <a:prstGeom prst="rect">
                      <a:avLst/>
                    </a:prstGeom>
                  </am3d:spPr>
                  <am3d:camera>
                    <am3d:pos x="0" y="0" z="719142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8701" ay="-360274" az="-6433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874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4E799A33-9E2E-4FEF-A72F-F2159678D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455" y="4737020"/>
                <a:ext cx="1740945" cy="1565252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A8FECD1-778F-41C8-B6FC-F1FB2696B74D}"/>
              </a:ext>
            </a:extLst>
          </p:cNvPr>
          <p:cNvCxnSpPr>
            <a:cxnSpLocks/>
          </p:cNvCxnSpPr>
          <p:nvPr/>
        </p:nvCxnSpPr>
        <p:spPr>
          <a:xfrm>
            <a:off x="2338950" y="5722948"/>
            <a:ext cx="28034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6ED29A-5F2C-4E16-9BC8-8C2CC5E9098E}"/>
                  </a:ext>
                </a:extLst>
              </p:cNvPr>
              <p:cNvSpPr txBox="1"/>
              <p:nvPr/>
            </p:nvSpPr>
            <p:spPr>
              <a:xfrm>
                <a:off x="769910" y="6502787"/>
                <a:ext cx="136319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:(500,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6ED29A-5F2C-4E16-9BC8-8C2CC5E9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10" y="6502787"/>
                <a:ext cx="1363194" cy="299249"/>
              </a:xfrm>
              <a:prstGeom prst="rect">
                <a:avLst/>
              </a:prstGeom>
              <a:blipFill>
                <a:blip r:embed="rId8"/>
                <a:stretch>
                  <a:fillRect l="-4018" t="-2041" r="-580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C793BB-8234-4313-B61F-E74B023761F5}"/>
                  </a:ext>
                </a:extLst>
              </p:cNvPr>
              <p:cNvSpPr txBox="1"/>
              <p:nvPr/>
            </p:nvSpPr>
            <p:spPr>
              <a:xfrm>
                <a:off x="3134155" y="5381144"/>
                <a:ext cx="1250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(62)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C793BB-8234-4313-B61F-E74B0237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155" y="5381144"/>
                <a:ext cx="1250599" cy="276999"/>
              </a:xfrm>
              <a:prstGeom prst="rect">
                <a:avLst/>
              </a:prstGeom>
              <a:blipFill>
                <a:blip r:embed="rId9"/>
                <a:stretch>
                  <a:fillRect l="-6341" t="-4444" r="-68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79F766-EC30-40F2-822C-153BFD0B91AF}"/>
                  </a:ext>
                </a:extLst>
              </p:cNvPr>
              <p:cNvSpPr txBox="1"/>
              <p:nvPr/>
            </p:nvSpPr>
            <p:spPr>
              <a:xfrm>
                <a:off x="5177304" y="5584448"/>
                <a:ext cx="1294265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′:(6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79F766-EC30-40F2-822C-153BFD0B9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304" y="5584448"/>
                <a:ext cx="1294265" cy="299249"/>
              </a:xfrm>
              <a:prstGeom prst="rect">
                <a:avLst/>
              </a:prstGeom>
              <a:blipFill>
                <a:blip r:embed="rId10"/>
                <a:stretch>
                  <a:fillRect l="-4225" t="-2041" r="-563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C0438F-0FF2-4D33-B6CC-F2BEF8563478}"/>
                  </a:ext>
                </a:extLst>
              </p:cNvPr>
              <p:cNvSpPr txBox="1"/>
              <p:nvPr/>
            </p:nvSpPr>
            <p:spPr>
              <a:xfrm>
                <a:off x="4869763" y="4434275"/>
                <a:ext cx="6764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𝒎𝒔𝒆</m:t>
                    </m:r>
                  </m:oMath>
                </a14:m>
                <a:endParaRPr lang="en-US" sz="2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C0438F-0FF2-4D33-B6CC-F2BEF8563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763" y="4434275"/>
                <a:ext cx="676467" cy="369332"/>
              </a:xfrm>
              <a:prstGeom prst="rect">
                <a:avLst/>
              </a:prstGeom>
              <a:blipFill>
                <a:blip r:embed="rId11"/>
                <a:stretch>
                  <a:fillRect l="-1802" r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E6205F88-0FB4-40D8-8E66-04DA3A701481}"/>
              </a:ext>
            </a:extLst>
          </p:cNvPr>
          <p:cNvSpPr/>
          <p:nvPr/>
        </p:nvSpPr>
        <p:spPr>
          <a:xfrm>
            <a:off x="7553210" y="4364840"/>
            <a:ext cx="365760" cy="365760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C89A6B24-FA10-42BE-8099-0EA25D9607BD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6549544" y="3255917"/>
            <a:ext cx="1186546" cy="110892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532DCD05-6A63-4A4F-B6F8-CA8B849EBC0E}"/>
              </a:ext>
            </a:extLst>
          </p:cNvPr>
          <p:cNvCxnSpPr>
            <a:cxnSpLocks/>
            <a:stCxn id="20" idx="3"/>
            <a:endCxn id="12" idx="4"/>
          </p:cNvCxnSpPr>
          <p:nvPr/>
        </p:nvCxnSpPr>
        <p:spPr>
          <a:xfrm flipV="1">
            <a:off x="6471569" y="4730600"/>
            <a:ext cx="1264521" cy="100347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D36DA208-1FF1-401B-A2B1-2F6729AE0B0D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10800000">
            <a:off x="5886604" y="3918698"/>
            <a:ext cx="1666606" cy="62902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23E066-14AD-450A-8445-729684C1872D}"/>
              </a:ext>
            </a:extLst>
          </p:cNvPr>
          <p:cNvSpPr txBox="1"/>
          <p:nvPr/>
        </p:nvSpPr>
        <p:spPr>
          <a:xfrm>
            <a:off x="7924800" y="4064000"/>
            <a:ext cx="30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+</a:t>
            </a:r>
          </a:p>
          <a:p>
            <a:pPr algn="ctr"/>
            <a:endParaRPr lang="en-US" b="1">
              <a:solidFill>
                <a:srgbClr val="FF0000"/>
              </a:solidFill>
            </a:endParaRPr>
          </a:p>
          <a:p>
            <a:pPr algn="ctr"/>
            <a:r>
              <a:rPr lang="en-US" b="1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3" name="Fluxograma: Conector 2">
            <a:extLst>
              <a:ext uri="{FF2B5EF4-FFF2-40B4-BE49-F238E27FC236}">
                <a16:creationId xmlns:a16="http://schemas.microsoft.com/office/drawing/2014/main" id="{AB7E57A3-1259-4EED-BF16-1B72FBD81B89}"/>
              </a:ext>
            </a:extLst>
          </p:cNvPr>
          <p:cNvSpPr/>
          <p:nvPr/>
        </p:nvSpPr>
        <p:spPr>
          <a:xfrm>
            <a:off x="314274" y="4457030"/>
            <a:ext cx="2286000" cy="2286000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DF37C750-EC8C-42D9-AA9F-3579D17856E1}"/>
              </a:ext>
            </a:extLst>
          </p:cNvPr>
          <p:cNvSpPr/>
          <p:nvPr/>
        </p:nvSpPr>
        <p:spPr>
          <a:xfrm>
            <a:off x="4740688" y="2102509"/>
            <a:ext cx="2286000" cy="2286000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uxograma: Conector 23">
            <a:extLst>
              <a:ext uri="{FF2B5EF4-FFF2-40B4-BE49-F238E27FC236}">
                <a16:creationId xmlns:a16="http://schemas.microsoft.com/office/drawing/2014/main" id="{3D0AE663-7310-4749-A824-A772F8904909}"/>
              </a:ext>
            </a:extLst>
          </p:cNvPr>
          <p:cNvSpPr/>
          <p:nvPr/>
        </p:nvSpPr>
        <p:spPr>
          <a:xfrm>
            <a:off x="312710" y="3965728"/>
            <a:ext cx="457200" cy="457200"/>
          </a:xfrm>
          <a:prstGeom prst="flowChartConnector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25" name="Fluxograma: Conector 24">
            <a:extLst>
              <a:ext uri="{FF2B5EF4-FFF2-40B4-BE49-F238E27FC236}">
                <a16:creationId xmlns:a16="http://schemas.microsoft.com/office/drawing/2014/main" id="{14C9BFD0-231F-41F7-A2AA-B005540D4278}"/>
              </a:ext>
            </a:extLst>
          </p:cNvPr>
          <p:cNvSpPr/>
          <p:nvPr/>
        </p:nvSpPr>
        <p:spPr>
          <a:xfrm>
            <a:off x="4630390" y="1736455"/>
            <a:ext cx="457200" cy="457200"/>
          </a:xfrm>
          <a:prstGeom prst="flowChartConnector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90E8A3B-19C1-46E1-AC47-9C812797C0A6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9ED73730-DDF6-4D4C-8A09-A4B5C820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54373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Problem 2 : Loss Metric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591336-EEB4-4588-8CAC-42D02ABEF9ED}"/>
              </a:ext>
            </a:extLst>
          </p:cNvPr>
          <p:cNvSpPr txBox="1"/>
          <p:nvPr/>
        </p:nvSpPr>
        <p:spPr>
          <a:xfrm>
            <a:off x="134386" y="1426096"/>
            <a:ext cx="440665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dirty="0" err="1">
                <a:latin typeface="Work Sans" panose="00000500000000000000" pitchFamily="2" charset="0"/>
              </a:rPr>
              <a:t>mse</a:t>
            </a:r>
            <a:endParaRPr lang="en-US" dirty="0">
              <a:latin typeface="Work Sans" panose="00000500000000000000" pitchFamily="2" charset="0"/>
            </a:endParaRPr>
          </a:p>
          <a:p>
            <a:pPr/>
            <a:r>
              <a:rPr lang="en-US" dirty="0">
                <a:latin typeface="Work Sans" panose="00000500000000000000" pitchFamily="2" charset="0"/>
              </a:rPr>
              <a:t>- can’t compare sets of different sizes</a:t>
            </a:r>
          </a:p>
          <a:p>
            <a:pPr/>
            <a:r>
              <a:rPr lang="en-US" dirty="0">
                <a:latin typeface="Work Sans" panose="00000500000000000000" pitchFamily="2" charset="0"/>
              </a:rPr>
              <a:t>- compares vertex ‘</a:t>
            </a:r>
            <a:r>
              <a:rPr lang="en-US" dirty="0" err="1">
                <a:latin typeface="Work Sans" panose="00000500000000000000" pitchFamily="2" charset="0"/>
              </a:rPr>
              <a:t>i</a:t>
            </a:r>
            <a:r>
              <a:rPr lang="en-US" dirty="0">
                <a:latin typeface="Work Sans" panose="00000500000000000000" pitchFamily="2" charset="0"/>
              </a:rPr>
              <a:t>’ with vertex ‘</a:t>
            </a:r>
            <a:r>
              <a:rPr lang="en-US" dirty="0" err="1">
                <a:latin typeface="Work Sans" panose="00000500000000000000" pitchFamily="2" charset="0"/>
              </a:rPr>
              <a:t>i</a:t>
            </a:r>
            <a:r>
              <a:rPr lang="en-US" dirty="0">
                <a:latin typeface="Work Sans" panose="00000500000000000000" pitchFamily="2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40819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44">
            <a:extLst>
              <a:ext uri="{FF2B5EF4-FFF2-40B4-BE49-F238E27FC236}">
                <a16:creationId xmlns:a16="http://schemas.microsoft.com/office/drawing/2014/main" id="{EDD42700-B67E-456F-9228-667FA0166983}"/>
              </a:ext>
            </a:extLst>
          </p:cNvPr>
          <p:cNvSpPr/>
          <p:nvPr/>
        </p:nvSpPr>
        <p:spPr>
          <a:xfrm>
            <a:off x="5223664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MLP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Rectangle: Rounded Corners 44">
            <a:extLst>
              <a:ext uri="{FF2B5EF4-FFF2-40B4-BE49-F238E27FC236}">
                <a16:creationId xmlns:a16="http://schemas.microsoft.com/office/drawing/2014/main" id="{BFAA447B-F9FF-47F3-A2FE-E1F13ABD84C8}"/>
              </a:ext>
            </a:extLst>
          </p:cNvPr>
          <p:cNvSpPr/>
          <p:nvPr/>
        </p:nvSpPr>
        <p:spPr>
          <a:xfrm>
            <a:off x="2711238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PCA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C9C911A-2359-4507-B2B7-D111CE825A29}"/>
              </a:ext>
            </a:extLst>
          </p:cNvPr>
          <p:cNvCxnSpPr>
            <a:stCxn id="18" idx="3"/>
            <a:endCxn id="10" idx="1"/>
          </p:cNvCxnSpPr>
          <p:nvPr/>
        </p:nvCxnSpPr>
        <p:spPr>
          <a:xfrm>
            <a:off x="4037118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02A9208-C26D-416E-A5ED-210E1C6BD85E}"/>
              </a:ext>
            </a:extLst>
          </p:cNvPr>
          <p:cNvCxnSpPr/>
          <p:nvPr/>
        </p:nvCxnSpPr>
        <p:spPr>
          <a:xfrm>
            <a:off x="1524692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/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:(400, 400)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blipFill>
                <a:blip r:embed="rId2"/>
                <a:stretch>
                  <a:fillRect l="-2283" t="-24444" r="-593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/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blipFill>
                <a:blip r:embed="rId3"/>
                <a:stretch>
                  <a:fillRect l="-10588" r="-1294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/>
              <p:nvPr/>
            </p:nvSpPr>
            <p:spPr>
              <a:xfrm>
                <a:off x="7367187" y="2794734"/>
                <a:ext cx="134799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:(6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87" y="2794734"/>
                <a:ext cx="1347998" cy="298415"/>
              </a:xfrm>
              <a:prstGeom prst="rect">
                <a:avLst/>
              </a:prstGeom>
              <a:blipFill>
                <a:blip r:embed="rId4"/>
                <a:stretch>
                  <a:fillRect l="-4072" r="-588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4E799A33-9E2E-4FEF-A72F-F2159678DA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1455" y="4737020"/>
              <a:ext cx="1740945" cy="156525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40945" cy="1565252"/>
                    </a:xfrm>
                    <a:prstGeom prst="rect">
                      <a:avLst/>
                    </a:prstGeom>
                  </am3d:spPr>
                  <am3d:camera>
                    <am3d:pos x="0" y="0" z="719142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8701" ay="-360274" az="-6433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874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4E799A33-9E2E-4FEF-A72F-F2159678D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455" y="4737020"/>
                <a:ext cx="1740945" cy="1565252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A8FECD1-778F-41C8-B6FC-F1FB2696B74D}"/>
              </a:ext>
            </a:extLst>
          </p:cNvPr>
          <p:cNvCxnSpPr>
            <a:cxnSpLocks/>
          </p:cNvCxnSpPr>
          <p:nvPr/>
        </p:nvCxnSpPr>
        <p:spPr>
          <a:xfrm>
            <a:off x="2338950" y="5722948"/>
            <a:ext cx="28034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6ED29A-5F2C-4E16-9BC8-8C2CC5E9098E}"/>
                  </a:ext>
                </a:extLst>
              </p:cNvPr>
              <p:cNvSpPr txBox="1"/>
              <p:nvPr/>
            </p:nvSpPr>
            <p:spPr>
              <a:xfrm>
                <a:off x="769910" y="6502787"/>
                <a:ext cx="136319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:(500,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6ED29A-5F2C-4E16-9BC8-8C2CC5E9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10" y="6502787"/>
                <a:ext cx="1363194" cy="299249"/>
              </a:xfrm>
              <a:prstGeom prst="rect">
                <a:avLst/>
              </a:prstGeom>
              <a:blipFill>
                <a:blip r:embed="rId8"/>
                <a:stretch>
                  <a:fillRect l="-4018" t="-2041" r="-580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C793BB-8234-4313-B61F-E74B023761F5}"/>
                  </a:ext>
                </a:extLst>
              </p:cNvPr>
              <p:cNvSpPr txBox="1"/>
              <p:nvPr/>
            </p:nvSpPr>
            <p:spPr>
              <a:xfrm>
                <a:off x="3134155" y="5381144"/>
                <a:ext cx="1250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(62)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C793BB-8234-4313-B61F-E74B0237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155" y="5381144"/>
                <a:ext cx="1250599" cy="276999"/>
              </a:xfrm>
              <a:prstGeom prst="rect">
                <a:avLst/>
              </a:prstGeom>
              <a:blipFill>
                <a:blip r:embed="rId9"/>
                <a:stretch>
                  <a:fillRect l="-6341" t="-4444" r="-68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79F766-EC30-40F2-822C-153BFD0B91AF}"/>
                  </a:ext>
                </a:extLst>
              </p:cNvPr>
              <p:cNvSpPr txBox="1"/>
              <p:nvPr/>
            </p:nvSpPr>
            <p:spPr>
              <a:xfrm>
                <a:off x="5177304" y="5584448"/>
                <a:ext cx="1294265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′:(6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79F766-EC30-40F2-822C-153BFD0B9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304" y="5584448"/>
                <a:ext cx="1294265" cy="299249"/>
              </a:xfrm>
              <a:prstGeom prst="rect">
                <a:avLst/>
              </a:prstGeom>
              <a:blipFill>
                <a:blip r:embed="rId10"/>
                <a:stretch>
                  <a:fillRect l="-4225" t="-2041" r="-563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C0438F-0FF2-4D33-B6CC-F2BEF8563478}"/>
                  </a:ext>
                </a:extLst>
              </p:cNvPr>
              <p:cNvSpPr txBox="1"/>
              <p:nvPr/>
            </p:nvSpPr>
            <p:spPr>
              <a:xfrm>
                <a:off x="4869763" y="4434275"/>
                <a:ext cx="6764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𝒎𝒔𝒆</m:t>
                    </m:r>
                  </m:oMath>
                </a14:m>
                <a:endParaRPr lang="en-US" sz="2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C0438F-0FF2-4D33-B6CC-F2BEF8563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763" y="4434275"/>
                <a:ext cx="676467" cy="369332"/>
              </a:xfrm>
              <a:prstGeom prst="rect">
                <a:avLst/>
              </a:prstGeom>
              <a:blipFill>
                <a:blip r:embed="rId11"/>
                <a:stretch>
                  <a:fillRect l="-1802" r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E6205F88-0FB4-40D8-8E66-04DA3A701481}"/>
              </a:ext>
            </a:extLst>
          </p:cNvPr>
          <p:cNvSpPr/>
          <p:nvPr/>
        </p:nvSpPr>
        <p:spPr>
          <a:xfrm>
            <a:off x="7553210" y="4364840"/>
            <a:ext cx="365760" cy="365760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C89A6B24-FA10-42BE-8099-0EA25D9607BD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6549544" y="3255917"/>
            <a:ext cx="1186546" cy="110892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532DCD05-6A63-4A4F-B6F8-CA8B849EBC0E}"/>
              </a:ext>
            </a:extLst>
          </p:cNvPr>
          <p:cNvCxnSpPr>
            <a:cxnSpLocks/>
            <a:stCxn id="20" idx="3"/>
            <a:endCxn id="12" idx="4"/>
          </p:cNvCxnSpPr>
          <p:nvPr/>
        </p:nvCxnSpPr>
        <p:spPr>
          <a:xfrm flipV="1">
            <a:off x="6471569" y="4730600"/>
            <a:ext cx="1264521" cy="100347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D36DA208-1FF1-401B-A2B1-2F6729AE0B0D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10800000">
            <a:off x="5886604" y="3918698"/>
            <a:ext cx="1666606" cy="62902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23E066-14AD-450A-8445-729684C1872D}"/>
              </a:ext>
            </a:extLst>
          </p:cNvPr>
          <p:cNvSpPr txBox="1"/>
          <p:nvPr/>
        </p:nvSpPr>
        <p:spPr>
          <a:xfrm>
            <a:off x="7924800" y="4064000"/>
            <a:ext cx="30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+</a:t>
            </a:r>
          </a:p>
          <a:p>
            <a:pPr algn="ctr"/>
            <a:endParaRPr lang="en-US" b="1">
              <a:solidFill>
                <a:srgbClr val="FF0000"/>
              </a:solidFill>
            </a:endParaRPr>
          </a:p>
          <a:p>
            <a:pPr algn="ctr"/>
            <a:r>
              <a:rPr lang="en-US" b="1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3" name="Fluxograma: Conector 2">
            <a:extLst>
              <a:ext uri="{FF2B5EF4-FFF2-40B4-BE49-F238E27FC236}">
                <a16:creationId xmlns:a16="http://schemas.microsoft.com/office/drawing/2014/main" id="{AB7E57A3-1259-4EED-BF16-1B72FBD81B89}"/>
              </a:ext>
            </a:extLst>
          </p:cNvPr>
          <p:cNvSpPr/>
          <p:nvPr/>
        </p:nvSpPr>
        <p:spPr>
          <a:xfrm>
            <a:off x="314274" y="4457030"/>
            <a:ext cx="2286000" cy="2286000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DF37C750-EC8C-42D9-AA9F-3579D17856E1}"/>
              </a:ext>
            </a:extLst>
          </p:cNvPr>
          <p:cNvSpPr/>
          <p:nvPr/>
        </p:nvSpPr>
        <p:spPr>
          <a:xfrm>
            <a:off x="4740688" y="2102509"/>
            <a:ext cx="2286000" cy="2286000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uxograma: Conector 24">
            <a:extLst>
              <a:ext uri="{FF2B5EF4-FFF2-40B4-BE49-F238E27FC236}">
                <a16:creationId xmlns:a16="http://schemas.microsoft.com/office/drawing/2014/main" id="{EA1838B7-F07F-411C-BFA2-8C997BCCE64B}"/>
              </a:ext>
            </a:extLst>
          </p:cNvPr>
          <p:cNvSpPr/>
          <p:nvPr/>
        </p:nvSpPr>
        <p:spPr>
          <a:xfrm>
            <a:off x="2218221" y="2125616"/>
            <a:ext cx="2286000" cy="2286000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BD684549-98DA-4FA9-8221-6A49A48AABDB}"/>
              </a:ext>
            </a:extLst>
          </p:cNvPr>
          <p:cNvSpPr/>
          <p:nvPr/>
        </p:nvSpPr>
        <p:spPr>
          <a:xfrm>
            <a:off x="312710" y="3965728"/>
            <a:ext cx="457200" cy="457200"/>
          </a:xfrm>
          <a:prstGeom prst="flowChartConnector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35" name="Fluxograma: Conector 34">
            <a:extLst>
              <a:ext uri="{FF2B5EF4-FFF2-40B4-BE49-F238E27FC236}">
                <a16:creationId xmlns:a16="http://schemas.microsoft.com/office/drawing/2014/main" id="{3C1CADD1-E94C-48C9-B369-DC304F6D0707}"/>
              </a:ext>
            </a:extLst>
          </p:cNvPr>
          <p:cNvSpPr/>
          <p:nvPr/>
        </p:nvSpPr>
        <p:spPr>
          <a:xfrm>
            <a:off x="4630390" y="1736455"/>
            <a:ext cx="457200" cy="457200"/>
          </a:xfrm>
          <a:prstGeom prst="flowChartConnector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37" name="Fluxograma: Conector 36">
            <a:extLst>
              <a:ext uri="{FF2B5EF4-FFF2-40B4-BE49-F238E27FC236}">
                <a16:creationId xmlns:a16="http://schemas.microsoft.com/office/drawing/2014/main" id="{6993D9D4-789C-4B0B-A84D-9709428C1B7A}"/>
              </a:ext>
            </a:extLst>
          </p:cNvPr>
          <p:cNvSpPr/>
          <p:nvPr/>
        </p:nvSpPr>
        <p:spPr>
          <a:xfrm>
            <a:off x="2092274" y="1742733"/>
            <a:ext cx="457200" cy="457200"/>
          </a:xfrm>
          <a:prstGeom prst="flowChartConnector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2F57335A-07F0-42F1-81F0-F63285710AE7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AEB6FF1E-D26F-4921-8D32-45B08A64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97254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Problem 3 : Encoding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4DA39A7-4056-49CC-928C-0C6CA07E0F00}"/>
              </a:ext>
            </a:extLst>
          </p:cNvPr>
          <p:cNvSpPr txBox="1"/>
          <p:nvPr/>
        </p:nvSpPr>
        <p:spPr>
          <a:xfrm>
            <a:off x="251953" y="1426096"/>
            <a:ext cx="53251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dirty="0">
                <a:latin typeface="Work Sans" panose="00000500000000000000" pitchFamily="2" charset="0"/>
              </a:rPr>
              <a:t>PCA don’t use pixel neighborhood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181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918842A8-F157-4FB2-B751-74CB571A91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5341795"/>
                  </p:ext>
                </p:extLst>
              </p:nvPr>
            </p:nvGraphicFramePr>
            <p:xfrm>
              <a:off x="821240" y="2033732"/>
              <a:ext cx="2598291" cy="13610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98291" cy="1361011"/>
                    </a:xfrm>
                    <a:prstGeom prst="rect">
                      <a:avLst/>
                    </a:prstGeom>
                  </am3d:spPr>
                  <am3d:camera>
                    <am3d:pos x="0" y="0" z="6596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02" d="1000000"/>
                    <am3d:preTrans dx="-18000000" dy="-17936673" dz="-1813252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918842A8-F157-4FB2-B751-74CB571A91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240" y="2033732"/>
                <a:ext cx="2598291" cy="136101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4D3F1E-4DAB-424E-B845-6E8D15893227}"/>
              </a:ext>
            </a:extLst>
          </p:cNvPr>
          <p:cNvCxnSpPr>
            <a:cxnSpLocks/>
          </p:cNvCxnSpPr>
          <p:nvPr/>
        </p:nvCxnSpPr>
        <p:spPr>
          <a:xfrm>
            <a:off x="3653900" y="3106026"/>
            <a:ext cx="12943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14C7BFB-BD25-4724-9AE2-65A0C0C517ED}"/>
                  </a:ext>
                </a:extLst>
              </p:cNvPr>
              <p:cNvSpPr txBox="1"/>
              <p:nvPr/>
            </p:nvSpPr>
            <p:spPr>
              <a:xfrm>
                <a:off x="3930315" y="2678540"/>
                <a:ext cx="769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𝑟𝑒𝑛𝑑𝑒𝑟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14C7BFB-BD25-4724-9AE2-65A0C0C51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315" y="2678540"/>
                <a:ext cx="769698" cy="276999"/>
              </a:xfrm>
              <a:prstGeom prst="rect">
                <a:avLst/>
              </a:prstGeom>
              <a:blipFill>
                <a:blip r:embed="rId5"/>
                <a:stretch>
                  <a:fillRect l="-7143" r="-714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849CFE4-6C2A-406B-8254-03260DC9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9" t="16407" r="2479" b="26611"/>
          <a:stretch/>
        </p:blipFill>
        <p:spPr>
          <a:xfrm>
            <a:off x="5414962" y="2076451"/>
            <a:ext cx="2738437" cy="1824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A5C4462-57F4-41B1-82A7-E827C20D4D2D}"/>
                  </a:ext>
                </a:extLst>
              </p:cNvPr>
              <p:cNvSpPr txBox="1"/>
              <p:nvPr/>
            </p:nvSpPr>
            <p:spPr>
              <a:xfrm>
                <a:off x="8422380" y="2719104"/>
                <a:ext cx="367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A5C4462-57F4-41B1-82A7-E827C20D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380" y="2719104"/>
                <a:ext cx="367472" cy="552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>
            <a:extLst>
              <a:ext uri="{FF2B5EF4-FFF2-40B4-BE49-F238E27FC236}">
                <a16:creationId xmlns:a16="http://schemas.microsoft.com/office/drawing/2014/main" id="{960F9F0C-6146-4CE0-9A25-C50D8E99A454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E85BD2-4834-4AFB-B971-BB560CCE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Solution 1 : </a:t>
            </a:r>
            <a:r>
              <a:rPr lang="en-US" sz="4000" dirty="0" err="1">
                <a:solidFill>
                  <a:schemeClr val="bg1"/>
                </a:solidFill>
                <a:latin typeface="Quicksand Book" panose="02070303000000060000" pitchFamily="18" charset="0"/>
              </a:rPr>
              <a:t>ModelNet</a:t>
            </a:r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 Dataset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E535CD-50AF-40C2-A998-BF2787122493}"/>
              </a:ext>
            </a:extLst>
          </p:cNvPr>
          <p:cNvSpPr txBox="1"/>
          <p:nvPr/>
        </p:nvSpPr>
        <p:spPr>
          <a:xfrm>
            <a:off x="251953" y="1426096"/>
            <a:ext cx="4958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dirty="0">
                <a:latin typeface="Work Sans" panose="00000500000000000000" pitchFamily="2" charset="0"/>
              </a:rPr>
              <a:t>Each object is rendered with fixed cameras</a:t>
            </a:r>
          </a:p>
        </p:txBody>
      </p:sp>
    </p:spTree>
    <p:extLst>
      <p:ext uri="{BB962C8B-B14F-4D97-AF65-F5344CB8AC3E}">
        <p14:creationId xmlns:p14="http://schemas.microsoft.com/office/powerpoint/2010/main" val="160099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918842A8-F157-4FB2-B751-74CB571A91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5603871"/>
                  </p:ext>
                </p:extLst>
              </p:nvPr>
            </p:nvGraphicFramePr>
            <p:xfrm>
              <a:off x="821239" y="2033732"/>
              <a:ext cx="2598292" cy="13610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98292" cy="1361010"/>
                    </a:xfrm>
                    <a:prstGeom prst="rect">
                      <a:avLst/>
                    </a:prstGeom>
                  </am3d:spPr>
                  <am3d:camera>
                    <am3d:pos x="0" y="0" z="65967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02" d="1000000"/>
                    <am3d:preTrans dx="-18000000" dy="-17936673" dz="-1813252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918842A8-F157-4FB2-B751-74CB571A91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239" y="2033732"/>
                <a:ext cx="2598292" cy="136101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4D3F1E-4DAB-424E-B845-6E8D15893227}"/>
              </a:ext>
            </a:extLst>
          </p:cNvPr>
          <p:cNvCxnSpPr>
            <a:cxnSpLocks/>
          </p:cNvCxnSpPr>
          <p:nvPr/>
        </p:nvCxnSpPr>
        <p:spPr>
          <a:xfrm>
            <a:off x="3653900" y="3106026"/>
            <a:ext cx="12943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14C7BFB-BD25-4724-9AE2-65A0C0C517ED}"/>
                  </a:ext>
                </a:extLst>
              </p:cNvPr>
              <p:cNvSpPr txBox="1"/>
              <p:nvPr/>
            </p:nvSpPr>
            <p:spPr>
              <a:xfrm>
                <a:off x="3930315" y="2678540"/>
                <a:ext cx="769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𝑟𝑒𝑛𝑑𝑒𝑟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14C7BFB-BD25-4724-9AE2-65A0C0C51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315" y="2678540"/>
                <a:ext cx="769698" cy="276999"/>
              </a:xfrm>
              <a:prstGeom prst="rect">
                <a:avLst/>
              </a:prstGeom>
              <a:blipFill>
                <a:blip r:embed="rId5"/>
                <a:stretch>
                  <a:fillRect l="-7143" r="-714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1B85D1D-E9A3-4F5A-A7AA-A13027C98158}"/>
                  </a:ext>
                </a:extLst>
              </p:cNvPr>
              <p:cNvSpPr txBox="1"/>
              <p:nvPr/>
            </p:nvSpPr>
            <p:spPr>
              <a:xfrm>
                <a:off x="3965325" y="5533148"/>
                <a:ext cx="349839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1B85D1D-E9A3-4F5A-A7AA-A13027C9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325" y="5533148"/>
                <a:ext cx="349839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849CFE4-6C2A-406B-8254-03260DC999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9" t="16407" r="2479" b="26611"/>
          <a:stretch/>
        </p:blipFill>
        <p:spPr>
          <a:xfrm>
            <a:off x="5414962" y="2076451"/>
            <a:ext cx="2738437" cy="1824038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AECEE69-FD4A-4EE2-BF67-90F56490D18F}"/>
              </a:ext>
            </a:extLst>
          </p:cNvPr>
          <p:cNvCxnSpPr>
            <a:cxnSpLocks/>
          </p:cNvCxnSpPr>
          <p:nvPr/>
        </p:nvCxnSpPr>
        <p:spPr>
          <a:xfrm>
            <a:off x="2273300" y="3900488"/>
            <a:ext cx="0" cy="898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BAE6EE8-6761-4243-9562-9F77193FB99E}"/>
                  </a:ext>
                </a:extLst>
              </p:cNvPr>
              <p:cNvSpPr txBox="1"/>
              <p:nvPr/>
            </p:nvSpPr>
            <p:spPr>
              <a:xfrm>
                <a:off x="2599494" y="4181088"/>
                <a:ext cx="1540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(0.5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BAE6EE8-6761-4243-9562-9F77193FB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94" y="4181088"/>
                <a:ext cx="1540743" cy="276999"/>
              </a:xfrm>
              <a:prstGeom prst="rect">
                <a:avLst/>
              </a:prstGeom>
              <a:blipFill>
                <a:blip r:embed="rId8"/>
                <a:stretch>
                  <a:fillRect l="-5138" t="-2222" r="-51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A5C4462-57F4-41B1-82A7-E827C20D4D2D}"/>
                  </a:ext>
                </a:extLst>
              </p:cNvPr>
              <p:cNvSpPr txBox="1"/>
              <p:nvPr/>
            </p:nvSpPr>
            <p:spPr>
              <a:xfrm>
                <a:off x="8422380" y="2719104"/>
                <a:ext cx="367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CA5C4462-57F4-41B1-82A7-E827C20D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380" y="2719104"/>
                <a:ext cx="367472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Modelo 3D 23">
                <a:extLst>
                  <a:ext uri="{FF2B5EF4-FFF2-40B4-BE49-F238E27FC236}">
                    <a16:creationId xmlns:a16="http://schemas.microsoft.com/office/drawing/2014/main" id="{663446AC-E516-45A6-A755-C1166EFB3E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8050303"/>
                  </p:ext>
                </p:extLst>
              </p:nvPr>
            </p:nvGraphicFramePr>
            <p:xfrm>
              <a:off x="821241" y="5075359"/>
              <a:ext cx="2598293" cy="134197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598293" cy="1341975"/>
                    </a:xfrm>
                    <a:prstGeom prst="rect">
                      <a:avLst/>
                    </a:prstGeom>
                  </am3d:spPr>
                  <am3d:camera>
                    <am3d:pos x="0" y="0" z="659311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3804" d="1000000"/>
                    <am3d:preTrans dx="-18000000" dy="-17922863" dz="-1798579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6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Modelo 3D 23">
                <a:extLst>
                  <a:ext uri="{FF2B5EF4-FFF2-40B4-BE49-F238E27FC236}">
                    <a16:creationId xmlns:a16="http://schemas.microsoft.com/office/drawing/2014/main" id="{663446AC-E516-45A6-A755-C1166EFB3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1241" y="5075359"/>
                <a:ext cx="2598293" cy="134197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tângulo 13">
            <a:extLst>
              <a:ext uri="{FF2B5EF4-FFF2-40B4-BE49-F238E27FC236}">
                <a16:creationId xmlns:a16="http://schemas.microsoft.com/office/drawing/2014/main" id="{CA6F1AAD-7FF3-4683-8657-00C4A408ED28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EF2D113-99EE-424E-B8DF-1273526E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Solution 1 : </a:t>
            </a:r>
            <a:r>
              <a:rPr lang="en-US" sz="4000" dirty="0" err="1">
                <a:solidFill>
                  <a:schemeClr val="bg1"/>
                </a:solidFill>
                <a:latin typeface="Quicksand Book" panose="02070303000000060000" pitchFamily="18" charset="0"/>
              </a:rPr>
              <a:t>ModelNet</a:t>
            </a:r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 Dataset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4DE16B-C906-42EB-AC8D-EAD95B61B6A5}"/>
              </a:ext>
            </a:extLst>
          </p:cNvPr>
          <p:cNvSpPr txBox="1"/>
          <p:nvPr/>
        </p:nvSpPr>
        <p:spPr>
          <a:xfrm>
            <a:off x="251953" y="1426096"/>
            <a:ext cx="5014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dirty="0">
                <a:latin typeface="Work Sans" panose="00000500000000000000" pitchFamily="2" charset="0"/>
              </a:rPr>
              <a:t>Models are </a:t>
            </a:r>
            <a:r>
              <a:rPr lang="en-US" dirty="0" err="1">
                <a:latin typeface="Work Sans" panose="00000500000000000000" pitchFamily="2" charset="0"/>
              </a:rPr>
              <a:t>downsampled</a:t>
            </a:r>
            <a:r>
              <a:rPr lang="en-US" dirty="0">
                <a:latin typeface="Work Sans" panose="00000500000000000000" pitchFamily="2" charset="0"/>
              </a:rPr>
              <a:t> for faster training</a:t>
            </a:r>
          </a:p>
        </p:txBody>
      </p:sp>
    </p:spTree>
    <p:extLst>
      <p:ext uri="{BB962C8B-B14F-4D97-AF65-F5344CB8AC3E}">
        <p14:creationId xmlns:p14="http://schemas.microsoft.com/office/powerpoint/2010/main" val="251115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e 7">
            <a:extLst>
              <a:ext uri="{FF2B5EF4-FFF2-40B4-BE49-F238E27FC236}">
                <a16:creationId xmlns:a16="http://schemas.microsoft.com/office/drawing/2014/main" id="{A9EDAF0F-F3EB-4C03-8647-803AB0529E9D}"/>
              </a:ext>
            </a:extLst>
          </p:cNvPr>
          <p:cNvSpPr/>
          <p:nvPr/>
        </p:nvSpPr>
        <p:spPr>
          <a:xfrm>
            <a:off x="5273040" y="2495008"/>
            <a:ext cx="2939141" cy="2560319"/>
          </a:xfrm>
          <a:prstGeom prst="trapezoid">
            <a:avLst>
              <a:gd name="adj" fmla="val 54335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BE1CDD27-057A-4386-987E-D74DC9245FC4}"/>
              </a:ext>
            </a:extLst>
          </p:cNvPr>
          <p:cNvSpPr/>
          <p:nvPr/>
        </p:nvSpPr>
        <p:spPr>
          <a:xfrm>
            <a:off x="5292273" y="2299426"/>
            <a:ext cx="2939141" cy="2625634"/>
          </a:xfrm>
          <a:prstGeom prst="triangle">
            <a:avLst>
              <a:gd name="adj" fmla="val 37469"/>
            </a:avLst>
          </a:prstGeom>
          <a:noFill/>
          <a:ln w="38100">
            <a:solidFill>
              <a:schemeClr val="accent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1685737">
                  <a:custGeom>
                    <a:avLst/>
                    <a:gdLst>
                      <a:gd name="connsiteX0" fmla="*/ 0 w 2246811"/>
                      <a:gd name="connsiteY0" fmla="*/ 1828800 h 1828800"/>
                      <a:gd name="connsiteX1" fmla="*/ 1123406 w 2246811"/>
                      <a:gd name="connsiteY1" fmla="*/ 0 h 1828800"/>
                      <a:gd name="connsiteX2" fmla="*/ 2246811 w 2246811"/>
                      <a:gd name="connsiteY2" fmla="*/ 1828800 h 1828800"/>
                      <a:gd name="connsiteX3" fmla="*/ 0 w 2246811"/>
                      <a:gd name="connsiteY3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6811" h="1828800" extrusionOk="0">
                        <a:moveTo>
                          <a:pt x="0" y="1828800"/>
                        </a:moveTo>
                        <a:cubicBezTo>
                          <a:pt x="209466" y="1307218"/>
                          <a:pt x="681661" y="549214"/>
                          <a:pt x="1123406" y="0"/>
                        </a:cubicBezTo>
                        <a:cubicBezTo>
                          <a:pt x="1452173" y="724503"/>
                          <a:pt x="1756408" y="1048390"/>
                          <a:pt x="2246811" y="1828800"/>
                        </a:cubicBezTo>
                        <a:cubicBezTo>
                          <a:pt x="1758499" y="1727653"/>
                          <a:pt x="410638" y="1846294"/>
                          <a:pt x="0" y="18288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e 5">
            <a:extLst>
              <a:ext uri="{FF2B5EF4-FFF2-40B4-BE49-F238E27FC236}">
                <a16:creationId xmlns:a16="http://schemas.microsoft.com/office/drawing/2014/main" id="{A762EDAA-DFDD-4FDC-A6E0-198404E2724C}"/>
              </a:ext>
            </a:extLst>
          </p:cNvPr>
          <p:cNvSpPr/>
          <p:nvPr/>
        </p:nvSpPr>
        <p:spPr>
          <a:xfrm>
            <a:off x="1190897" y="2133600"/>
            <a:ext cx="2734491" cy="2987042"/>
          </a:xfrm>
          <a:prstGeom prst="trapezoid">
            <a:avLst>
              <a:gd name="adj" fmla="val 2371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39279542-6704-40BD-B257-00AA4D70B6CB}"/>
              </a:ext>
            </a:extLst>
          </p:cNvPr>
          <p:cNvSpPr/>
          <p:nvPr/>
        </p:nvSpPr>
        <p:spPr>
          <a:xfrm>
            <a:off x="1088573" y="2312126"/>
            <a:ext cx="2939141" cy="2625634"/>
          </a:xfrm>
          <a:prstGeom prst="triangle">
            <a:avLst>
              <a:gd name="adj" fmla="val 37469"/>
            </a:avLst>
          </a:prstGeom>
          <a:noFill/>
          <a:ln w="38100">
            <a:solidFill>
              <a:schemeClr val="accent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1685737">
                  <a:custGeom>
                    <a:avLst/>
                    <a:gdLst>
                      <a:gd name="connsiteX0" fmla="*/ 0 w 2246811"/>
                      <a:gd name="connsiteY0" fmla="*/ 1828800 h 1828800"/>
                      <a:gd name="connsiteX1" fmla="*/ 1123406 w 2246811"/>
                      <a:gd name="connsiteY1" fmla="*/ 0 h 1828800"/>
                      <a:gd name="connsiteX2" fmla="*/ 2246811 w 2246811"/>
                      <a:gd name="connsiteY2" fmla="*/ 1828800 h 1828800"/>
                      <a:gd name="connsiteX3" fmla="*/ 0 w 2246811"/>
                      <a:gd name="connsiteY3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6811" h="1828800" extrusionOk="0">
                        <a:moveTo>
                          <a:pt x="0" y="1828800"/>
                        </a:moveTo>
                        <a:cubicBezTo>
                          <a:pt x="209466" y="1307218"/>
                          <a:pt x="681661" y="549214"/>
                          <a:pt x="1123406" y="0"/>
                        </a:cubicBezTo>
                        <a:cubicBezTo>
                          <a:pt x="1452173" y="724503"/>
                          <a:pt x="1756408" y="1048390"/>
                          <a:pt x="2246811" y="1828800"/>
                        </a:cubicBezTo>
                        <a:cubicBezTo>
                          <a:pt x="1758499" y="1727653"/>
                          <a:pt x="410638" y="1846294"/>
                          <a:pt x="0" y="18288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482E52FB-D361-48B0-81BF-3DCDE52EA2D4}"/>
              </a:ext>
            </a:extLst>
          </p:cNvPr>
          <p:cNvSpPr/>
          <p:nvPr/>
        </p:nvSpPr>
        <p:spPr>
          <a:xfrm>
            <a:off x="2139042" y="2266407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768A432F-7C8C-41DD-9AE3-012443423431}"/>
              </a:ext>
            </a:extLst>
          </p:cNvPr>
          <p:cNvSpPr/>
          <p:nvPr/>
        </p:nvSpPr>
        <p:spPr>
          <a:xfrm>
            <a:off x="3981992" y="4892039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40C59E7B-0F9D-43AB-ACF5-703E02883B1D}"/>
              </a:ext>
            </a:extLst>
          </p:cNvPr>
          <p:cNvSpPr/>
          <p:nvPr/>
        </p:nvSpPr>
        <p:spPr>
          <a:xfrm>
            <a:off x="1042851" y="4892039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22E1DE37-CFD5-4B31-9897-9B56ADB6305E}"/>
              </a:ext>
            </a:extLst>
          </p:cNvPr>
          <p:cNvSpPr/>
          <p:nvPr/>
        </p:nvSpPr>
        <p:spPr>
          <a:xfrm>
            <a:off x="8166461" y="4892040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630B8138-EE02-4F2B-9446-0588FDEC6A32}"/>
              </a:ext>
            </a:extLst>
          </p:cNvPr>
          <p:cNvSpPr/>
          <p:nvPr/>
        </p:nvSpPr>
        <p:spPr>
          <a:xfrm>
            <a:off x="5227320" y="4892040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7B34A666-2ABC-4492-A3A3-955268F23E29}"/>
              </a:ext>
            </a:extLst>
          </p:cNvPr>
          <p:cNvSpPr/>
          <p:nvPr/>
        </p:nvSpPr>
        <p:spPr>
          <a:xfrm>
            <a:off x="3872044" y="5074921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3BFDB2A6-B908-48A1-BF8D-A0D413BB54EC}"/>
              </a:ext>
            </a:extLst>
          </p:cNvPr>
          <p:cNvSpPr/>
          <p:nvPr/>
        </p:nvSpPr>
        <p:spPr>
          <a:xfrm>
            <a:off x="1157877" y="5074921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628CD6E3-00E6-4721-8386-E72CBFB3F788}"/>
              </a:ext>
            </a:extLst>
          </p:cNvPr>
          <p:cNvSpPr/>
          <p:nvPr/>
        </p:nvSpPr>
        <p:spPr>
          <a:xfrm>
            <a:off x="1803762" y="2096953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B76B7F8D-052D-42F6-AEBC-887165DF881B}"/>
              </a:ext>
            </a:extLst>
          </p:cNvPr>
          <p:cNvSpPr/>
          <p:nvPr/>
        </p:nvSpPr>
        <p:spPr>
          <a:xfrm>
            <a:off x="3232693" y="2093689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675D28BD-1CB2-4B15-BC3D-24127479AA03}"/>
              </a:ext>
            </a:extLst>
          </p:cNvPr>
          <p:cNvSpPr/>
          <p:nvPr/>
        </p:nvSpPr>
        <p:spPr>
          <a:xfrm>
            <a:off x="8156664" y="5009607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uxograma: Conector 20">
            <a:extLst>
              <a:ext uri="{FF2B5EF4-FFF2-40B4-BE49-F238E27FC236}">
                <a16:creationId xmlns:a16="http://schemas.microsoft.com/office/drawing/2014/main" id="{477ECAB6-D465-47DD-91E3-1B3ED362DC81}"/>
              </a:ext>
            </a:extLst>
          </p:cNvPr>
          <p:cNvSpPr/>
          <p:nvPr/>
        </p:nvSpPr>
        <p:spPr>
          <a:xfrm>
            <a:off x="5227321" y="5009607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4A32AFE8-61D5-4CDF-95ED-967D5E686B94}"/>
              </a:ext>
            </a:extLst>
          </p:cNvPr>
          <p:cNvSpPr/>
          <p:nvPr/>
        </p:nvSpPr>
        <p:spPr>
          <a:xfrm>
            <a:off x="6617426" y="2449288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74A9FADF-DBE5-4ADF-BF28-3703998BA5D5}"/>
              </a:ext>
            </a:extLst>
          </p:cNvPr>
          <p:cNvSpPr/>
          <p:nvPr/>
        </p:nvSpPr>
        <p:spPr>
          <a:xfrm>
            <a:off x="6795951" y="2449288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D95D26C-F4E3-4B06-83CE-FF6D1BBBDCFE}"/>
                  </a:ext>
                </a:extLst>
              </p:cNvPr>
              <p:cNvSpPr txBox="1"/>
              <p:nvPr/>
            </p:nvSpPr>
            <p:spPr>
              <a:xfrm>
                <a:off x="1033052" y="5742078"/>
                <a:ext cx="2948940" cy="335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𝒑𝒓𝒆𝒅</m:t>
                              </m:r>
                            </m:sub>
                          </m:sSub>
                        </m:e>
                      </m:acc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𝒗𝒔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𝒓𝒆𝒂𝒍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D95D26C-F4E3-4B06-83CE-FF6D1BBB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52" y="5742078"/>
                <a:ext cx="2948940" cy="335285"/>
              </a:xfrm>
              <a:prstGeom prst="rect">
                <a:avLst/>
              </a:prstGeom>
              <a:blipFill>
                <a:blip r:embed="rId2"/>
                <a:stretch>
                  <a:fillRect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uxograma: Conector 36">
            <a:extLst>
              <a:ext uri="{FF2B5EF4-FFF2-40B4-BE49-F238E27FC236}">
                <a16:creationId xmlns:a16="http://schemas.microsoft.com/office/drawing/2014/main" id="{67AA2323-9D68-405F-A556-F40C9C6790F2}"/>
              </a:ext>
            </a:extLst>
          </p:cNvPr>
          <p:cNvSpPr/>
          <p:nvPr/>
        </p:nvSpPr>
        <p:spPr>
          <a:xfrm>
            <a:off x="6342742" y="2253707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BA39C949-B583-45BA-939B-5C83D1719151}"/>
                  </a:ext>
                </a:extLst>
              </p:cNvPr>
              <p:cNvSpPr txBox="1"/>
              <p:nvPr/>
            </p:nvSpPr>
            <p:spPr>
              <a:xfrm>
                <a:off x="5227320" y="5742078"/>
                <a:ext cx="2948940" cy="335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𝒑𝒓𝒆𝒅</m:t>
                              </m:r>
                            </m:sub>
                          </m:sSub>
                        </m:e>
                      </m:acc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𝒗𝒔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𝒓𝒆𝒂𝒍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BA39C949-B583-45BA-939B-5C83D171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20" y="5742078"/>
                <a:ext cx="2948940" cy="335285"/>
              </a:xfrm>
              <a:prstGeom prst="rect">
                <a:avLst/>
              </a:prstGeom>
              <a:blipFill>
                <a:blip r:embed="rId3"/>
                <a:stretch>
                  <a:fillRect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aixaDeTexto 38">
            <a:extLst>
              <a:ext uri="{FF2B5EF4-FFF2-40B4-BE49-F238E27FC236}">
                <a16:creationId xmlns:a16="http://schemas.microsoft.com/office/drawing/2014/main" id="{E0C04F70-D016-4C71-AB95-54779E565E94}"/>
              </a:ext>
            </a:extLst>
          </p:cNvPr>
          <p:cNvSpPr txBox="1"/>
          <p:nvPr/>
        </p:nvSpPr>
        <p:spPr>
          <a:xfrm>
            <a:off x="3963484" y="5654091"/>
            <a:ext cx="13267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&gt;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21F28CB-8CCE-4293-9C2C-758DE8DD6BFD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C44C3DB0-9E98-4A6C-8859-20481F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Solution 2 : Chamfer Loss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FB5BF92-D562-4225-84E7-3CF78B0A3660}"/>
              </a:ext>
            </a:extLst>
          </p:cNvPr>
          <p:cNvSpPr txBox="1"/>
          <p:nvPr/>
        </p:nvSpPr>
        <p:spPr>
          <a:xfrm>
            <a:off x="251953" y="1426096"/>
            <a:ext cx="39578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Work Sans" panose="00000500000000000000" pitchFamily="2" charset="0"/>
              </a:rPr>
              <a:t>Vertices order independent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Work Sans" panose="00000500000000000000" pitchFamily="2" charset="0"/>
              </a:rPr>
              <a:t>Compares != number of vertices</a:t>
            </a:r>
          </a:p>
        </p:txBody>
      </p:sp>
    </p:spTree>
    <p:extLst>
      <p:ext uri="{BB962C8B-B14F-4D97-AF65-F5344CB8AC3E}">
        <p14:creationId xmlns:p14="http://schemas.microsoft.com/office/powerpoint/2010/main" val="209838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e 7">
            <a:extLst>
              <a:ext uri="{FF2B5EF4-FFF2-40B4-BE49-F238E27FC236}">
                <a16:creationId xmlns:a16="http://schemas.microsoft.com/office/drawing/2014/main" id="{A9EDAF0F-F3EB-4C03-8647-803AB0529E9D}"/>
              </a:ext>
            </a:extLst>
          </p:cNvPr>
          <p:cNvSpPr/>
          <p:nvPr/>
        </p:nvSpPr>
        <p:spPr>
          <a:xfrm>
            <a:off x="5273040" y="2495008"/>
            <a:ext cx="2939141" cy="2560319"/>
          </a:xfrm>
          <a:prstGeom prst="trapezoid">
            <a:avLst>
              <a:gd name="adj" fmla="val 54335"/>
            </a:avLst>
          </a:prstGeom>
          <a:noFill/>
          <a:ln w="190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BE1CDD27-057A-4386-987E-D74DC9245FC4}"/>
              </a:ext>
            </a:extLst>
          </p:cNvPr>
          <p:cNvSpPr/>
          <p:nvPr/>
        </p:nvSpPr>
        <p:spPr>
          <a:xfrm>
            <a:off x="5292273" y="2299426"/>
            <a:ext cx="2939141" cy="2625634"/>
          </a:xfrm>
          <a:prstGeom prst="triangle">
            <a:avLst>
              <a:gd name="adj" fmla="val 37469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61685737">
                  <a:custGeom>
                    <a:avLst/>
                    <a:gdLst>
                      <a:gd name="connsiteX0" fmla="*/ 0 w 2246811"/>
                      <a:gd name="connsiteY0" fmla="*/ 1828800 h 1828800"/>
                      <a:gd name="connsiteX1" fmla="*/ 1123406 w 2246811"/>
                      <a:gd name="connsiteY1" fmla="*/ 0 h 1828800"/>
                      <a:gd name="connsiteX2" fmla="*/ 2246811 w 2246811"/>
                      <a:gd name="connsiteY2" fmla="*/ 1828800 h 1828800"/>
                      <a:gd name="connsiteX3" fmla="*/ 0 w 2246811"/>
                      <a:gd name="connsiteY3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6811" h="1828800" extrusionOk="0">
                        <a:moveTo>
                          <a:pt x="0" y="1828800"/>
                        </a:moveTo>
                        <a:cubicBezTo>
                          <a:pt x="209466" y="1307218"/>
                          <a:pt x="681661" y="549214"/>
                          <a:pt x="1123406" y="0"/>
                        </a:cubicBezTo>
                        <a:cubicBezTo>
                          <a:pt x="1452173" y="724503"/>
                          <a:pt x="1756408" y="1048390"/>
                          <a:pt x="2246811" y="1828800"/>
                        </a:cubicBezTo>
                        <a:cubicBezTo>
                          <a:pt x="1758499" y="1727653"/>
                          <a:pt x="410638" y="1846294"/>
                          <a:pt x="0" y="18288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e 5">
            <a:extLst>
              <a:ext uri="{FF2B5EF4-FFF2-40B4-BE49-F238E27FC236}">
                <a16:creationId xmlns:a16="http://schemas.microsoft.com/office/drawing/2014/main" id="{A762EDAA-DFDD-4FDC-A6E0-198404E2724C}"/>
              </a:ext>
            </a:extLst>
          </p:cNvPr>
          <p:cNvSpPr/>
          <p:nvPr/>
        </p:nvSpPr>
        <p:spPr>
          <a:xfrm>
            <a:off x="1190897" y="2133600"/>
            <a:ext cx="2734491" cy="2987042"/>
          </a:xfrm>
          <a:prstGeom prst="trapezoid">
            <a:avLst>
              <a:gd name="adj" fmla="val 23718"/>
            </a:avLst>
          </a:prstGeom>
          <a:noFill/>
          <a:ln w="190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39279542-6704-40BD-B257-00AA4D70B6CB}"/>
              </a:ext>
            </a:extLst>
          </p:cNvPr>
          <p:cNvSpPr/>
          <p:nvPr/>
        </p:nvSpPr>
        <p:spPr>
          <a:xfrm>
            <a:off x="1088573" y="2312126"/>
            <a:ext cx="2939141" cy="2625634"/>
          </a:xfrm>
          <a:prstGeom prst="triangle">
            <a:avLst>
              <a:gd name="adj" fmla="val 37469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61685737">
                  <a:custGeom>
                    <a:avLst/>
                    <a:gdLst>
                      <a:gd name="connsiteX0" fmla="*/ 0 w 2246811"/>
                      <a:gd name="connsiteY0" fmla="*/ 1828800 h 1828800"/>
                      <a:gd name="connsiteX1" fmla="*/ 1123406 w 2246811"/>
                      <a:gd name="connsiteY1" fmla="*/ 0 h 1828800"/>
                      <a:gd name="connsiteX2" fmla="*/ 2246811 w 2246811"/>
                      <a:gd name="connsiteY2" fmla="*/ 1828800 h 1828800"/>
                      <a:gd name="connsiteX3" fmla="*/ 0 w 2246811"/>
                      <a:gd name="connsiteY3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6811" h="1828800" extrusionOk="0">
                        <a:moveTo>
                          <a:pt x="0" y="1828800"/>
                        </a:moveTo>
                        <a:cubicBezTo>
                          <a:pt x="209466" y="1307218"/>
                          <a:pt x="681661" y="549214"/>
                          <a:pt x="1123406" y="0"/>
                        </a:cubicBezTo>
                        <a:cubicBezTo>
                          <a:pt x="1452173" y="724503"/>
                          <a:pt x="1756408" y="1048390"/>
                          <a:pt x="2246811" y="1828800"/>
                        </a:cubicBezTo>
                        <a:cubicBezTo>
                          <a:pt x="1758499" y="1727653"/>
                          <a:pt x="410638" y="1846294"/>
                          <a:pt x="0" y="18288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482E52FB-D361-48B0-81BF-3DCDE52EA2D4}"/>
              </a:ext>
            </a:extLst>
          </p:cNvPr>
          <p:cNvSpPr/>
          <p:nvPr/>
        </p:nvSpPr>
        <p:spPr>
          <a:xfrm>
            <a:off x="2139042" y="2266407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768A432F-7C8C-41DD-9AE3-012443423431}"/>
              </a:ext>
            </a:extLst>
          </p:cNvPr>
          <p:cNvSpPr/>
          <p:nvPr/>
        </p:nvSpPr>
        <p:spPr>
          <a:xfrm>
            <a:off x="3981992" y="4892039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40C59E7B-0F9D-43AB-ACF5-703E02883B1D}"/>
              </a:ext>
            </a:extLst>
          </p:cNvPr>
          <p:cNvSpPr/>
          <p:nvPr/>
        </p:nvSpPr>
        <p:spPr>
          <a:xfrm>
            <a:off x="1042851" y="4892039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22E1DE37-CFD5-4B31-9897-9B56ADB6305E}"/>
              </a:ext>
            </a:extLst>
          </p:cNvPr>
          <p:cNvSpPr/>
          <p:nvPr/>
        </p:nvSpPr>
        <p:spPr>
          <a:xfrm>
            <a:off x="8166461" y="4892040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630B8138-EE02-4F2B-9446-0588FDEC6A32}"/>
              </a:ext>
            </a:extLst>
          </p:cNvPr>
          <p:cNvSpPr/>
          <p:nvPr/>
        </p:nvSpPr>
        <p:spPr>
          <a:xfrm>
            <a:off x="5227320" y="4892040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7B34A666-2ABC-4492-A3A3-955268F23E29}"/>
              </a:ext>
            </a:extLst>
          </p:cNvPr>
          <p:cNvSpPr/>
          <p:nvPr/>
        </p:nvSpPr>
        <p:spPr>
          <a:xfrm>
            <a:off x="3872044" y="5074921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3BFDB2A6-B908-48A1-BF8D-A0D413BB54EC}"/>
              </a:ext>
            </a:extLst>
          </p:cNvPr>
          <p:cNvSpPr/>
          <p:nvPr/>
        </p:nvSpPr>
        <p:spPr>
          <a:xfrm>
            <a:off x="1157877" y="5074921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628CD6E3-00E6-4721-8386-E72CBFB3F788}"/>
              </a:ext>
            </a:extLst>
          </p:cNvPr>
          <p:cNvSpPr/>
          <p:nvPr/>
        </p:nvSpPr>
        <p:spPr>
          <a:xfrm>
            <a:off x="1803762" y="2096953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B76B7F8D-052D-42F6-AEBC-887165DF881B}"/>
              </a:ext>
            </a:extLst>
          </p:cNvPr>
          <p:cNvSpPr/>
          <p:nvPr/>
        </p:nvSpPr>
        <p:spPr>
          <a:xfrm>
            <a:off x="3232693" y="2093689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675D28BD-1CB2-4B15-BC3D-24127479AA03}"/>
              </a:ext>
            </a:extLst>
          </p:cNvPr>
          <p:cNvSpPr/>
          <p:nvPr/>
        </p:nvSpPr>
        <p:spPr>
          <a:xfrm>
            <a:off x="8156664" y="5009607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uxograma: Conector 20">
            <a:extLst>
              <a:ext uri="{FF2B5EF4-FFF2-40B4-BE49-F238E27FC236}">
                <a16:creationId xmlns:a16="http://schemas.microsoft.com/office/drawing/2014/main" id="{477ECAB6-D465-47DD-91E3-1B3ED362DC81}"/>
              </a:ext>
            </a:extLst>
          </p:cNvPr>
          <p:cNvSpPr/>
          <p:nvPr/>
        </p:nvSpPr>
        <p:spPr>
          <a:xfrm>
            <a:off x="5227321" y="5009607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4A32AFE8-61D5-4CDF-95ED-967D5E686B94}"/>
              </a:ext>
            </a:extLst>
          </p:cNvPr>
          <p:cNvSpPr/>
          <p:nvPr/>
        </p:nvSpPr>
        <p:spPr>
          <a:xfrm>
            <a:off x="6617426" y="2449288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74A9FADF-DBE5-4ADF-BF28-3703998BA5D5}"/>
              </a:ext>
            </a:extLst>
          </p:cNvPr>
          <p:cNvSpPr/>
          <p:nvPr/>
        </p:nvSpPr>
        <p:spPr>
          <a:xfrm>
            <a:off x="6795951" y="2449288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D95D26C-F4E3-4B06-83CE-FF6D1BBBDCFE}"/>
                  </a:ext>
                </a:extLst>
              </p:cNvPr>
              <p:cNvSpPr txBox="1"/>
              <p:nvPr/>
            </p:nvSpPr>
            <p:spPr>
              <a:xfrm>
                <a:off x="1033052" y="5742078"/>
                <a:ext cx="2948940" cy="335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𝒑𝒓𝒆𝒅</m:t>
                              </m:r>
                            </m:sub>
                          </m:sSub>
                        </m:e>
                      </m:acc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𝒗𝒔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𝒓𝒆𝒂𝒍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D95D26C-F4E3-4B06-83CE-FF6D1BBB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52" y="5742078"/>
                <a:ext cx="2948940" cy="335285"/>
              </a:xfrm>
              <a:prstGeom prst="rect">
                <a:avLst/>
              </a:prstGeom>
              <a:blipFill>
                <a:blip r:embed="rId2"/>
                <a:stretch>
                  <a:fillRect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uxograma: Conector 36">
            <a:extLst>
              <a:ext uri="{FF2B5EF4-FFF2-40B4-BE49-F238E27FC236}">
                <a16:creationId xmlns:a16="http://schemas.microsoft.com/office/drawing/2014/main" id="{67AA2323-9D68-405F-A556-F40C9C6790F2}"/>
              </a:ext>
            </a:extLst>
          </p:cNvPr>
          <p:cNvSpPr/>
          <p:nvPr/>
        </p:nvSpPr>
        <p:spPr>
          <a:xfrm>
            <a:off x="6342742" y="2253707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BA39C949-B583-45BA-939B-5C83D1719151}"/>
                  </a:ext>
                </a:extLst>
              </p:cNvPr>
              <p:cNvSpPr txBox="1"/>
              <p:nvPr/>
            </p:nvSpPr>
            <p:spPr>
              <a:xfrm>
                <a:off x="5227320" y="5742078"/>
                <a:ext cx="2948940" cy="335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𝒑𝒓𝒆𝒅</m:t>
                              </m:r>
                            </m:sub>
                          </m:sSub>
                        </m:e>
                      </m:acc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𝒗𝒔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𝒓𝒆𝒂𝒍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BA39C949-B583-45BA-939B-5C83D171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20" y="5742078"/>
                <a:ext cx="2948940" cy="335285"/>
              </a:xfrm>
              <a:prstGeom prst="rect">
                <a:avLst/>
              </a:prstGeom>
              <a:blipFill>
                <a:blip r:embed="rId3"/>
                <a:stretch>
                  <a:fillRect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69A5CBD-6CE2-471C-9F8A-AACBEAFEACA9}"/>
              </a:ext>
            </a:extLst>
          </p:cNvPr>
          <p:cNvCxnSpPr>
            <a:cxnSpLocks/>
            <a:stCxn id="18" idx="5"/>
            <a:endCxn id="10" idx="1"/>
          </p:cNvCxnSpPr>
          <p:nvPr/>
        </p:nvCxnSpPr>
        <p:spPr>
          <a:xfrm>
            <a:off x="1881811" y="2175002"/>
            <a:ext cx="270622" cy="1047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1D856DB-9F41-42F2-B709-CF91840A73C8}"/>
              </a:ext>
            </a:extLst>
          </p:cNvPr>
          <p:cNvCxnSpPr>
            <a:cxnSpLocks/>
            <a:stCxn id="17" idx="1"/>
            <a:endCxn id="12" idx="5"/>
          </p:cNvCxnSpPr>
          <p:nvPr/>
        </p:nvCxnSpPr>
        <p:spPr>
          <a:xfrm flipH="1" flipV="1">
            <a:off x="1120900" y="4970088"/>
            <a:ext cx="50368" cy="11822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8C9582A-34CA-45EE-905B-89EDEB2AEDAE}"/>
              </a:ext>
            </a:extLst>
          </p:cNvPr>
          <p:cNvCxnSpPr>
            <a:cxnSpLocks/>
            <a:stCxn id="16" idx="7"/>
            <a:endCxn id="11" idx="4"/>
          </p:cNvCxnSpPr>
          <p:nvPr/>
        </p:nvCxnSpPr>
        <p:spPr>
          <a:xfrm flipV="1">
            <a:off x="3950093" y="4983479"/>
            <a:ext cx="77619" cy="1048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1D243B1-6847-4DB7-82F0-8DD4E1C682E6}"/>
              </a:ext>
            </a:extLst>
          </p:cNvPr>
          <p:cNvCxnSpPr>
            <a:cxnSpLocks/>
            <a:stCxn id="22" idx="0"/>
            <a:endCxn id="36" idx="0"/>
          </p:cNvCxnSpPr>
          <p:nvPr/>
        </p:nvCxnSpPr>
        <p:spPr>
          <a:xfrm flipH="1" flipV="1">
            <a:off x="6393540" y="2299426"/>
            <a:ext cx="269606" cy="14986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36C236C6-25B9-4B68-A0A6-AA80A7839812}"/>
              </a:ext>
            </a:extLst>
          </p:cNvPr>
          <p:cNvCxnSpPr>
            <a:cxnSpLocks/>
            <a:stCxn id="21" idx="4"/>
            <a:endCxn id="15" idx="1"/>
          </p:cNvCxnSpPr>
          <p:nvPr/>
        </p:nvCxnSpPr>
        <p:spPr>
          <a:xfrm flipH="1" flipV="1">
            <a:off x="5240711" y="4905431"/>
            <a:ext cx="32330" cy="19561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DD6DB9A-587A-44AF-87A1-BCFDED6C10E9}"/>
              </a:ext>
            </a:extLst>
          </p:cNvPr>
          <p:cNvCxnSpPr>
            <a:cxnSpLocks/>
            <a:stCxn id="20" idx="4"/>
            <a:endCxn id="14" idx="7"/>
          </p:cNvCxnSpPr>
          <p:nvPr/>
        </p:nvCxnSpPr>
        <p:spPr>
          <a:xfrm flipV="1">
            <a:off x="8202384" y="4905431"/>
            <a:ext cx="42126" cy="19561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AA5180BB-6354-42CD-8899-342BE186A239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A10193A5-2D45-4633-B56C-E91E4D6B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Solution 2 : Chamfer Loss (</a:t>
            </a:r>
            <a:r>
              <a:rPr lang="en-US" sz="4000" dirty="0" err="1">
                <a:solidFill>
                  <a:schemeClr val="bg1"/>
                </a:solidFill>
                <a:latin typeface="Quicksand Book" panose="02070303000000060000" pitchFamily="18" charset="0"/>
              </a:rPr>
              <a:t>Pred</a:t>
            </a:r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e 7">
            <a:extLst>
              <a:ext uri="{FF2B5EF4-FFF2-40B4-BE49-F238E27FC236}">
                <a16:creationId xmlns:a16="http://schemas.microsoft.com/office/drawing/2014/main" id="{A9EDAF0F-F3EB-4C03-8647-803AB0529E9D}"/>
              </a:ext>
            </a:extLst>
          </p:cNvPr>
          <p:cNvSpPr/>
          <p:nvPr/>
        </p:nvSpPr>
        <p:spPr>
          <a:xfrm>
            <a:off x="5273040" y="2495008"/>
            <a:ext cx="2939141" cy="2560319"/>
          </a:xfrm>
          <a:prstGeom prst="trapezoid">
            <a:avLst>
              <a:gd name="adj" fmla="val 54335"/>
            </a:avLst>
          </a:prstGeom>
          <a:noFill/>
          <a:ln w="190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BE1CDD27-057A-4386-987E-D74DC9245FC4}"/>
              </a:ext>
            </a:extLst>
          </p:cNvPr>
          <p:cNvSpPr/>
          <p:nvPr/>
        </p:nvSpPr>
        <p:spPr>
          <a:xfrm>
            <a:off x="5292273" y="2299426"/>
            <a:ext cx="2939141" cy="2625634"/>
          </a:xfrm>
          <a:prstGeom prst="triangle">
            <a:avLst>
              <a:gd name="adj" fmla="val 37469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61685737">
                  <a:custGeom>
                    <a:avLst/>
                    <a:gdLst>
                      <a:gd name="connsiteX0" fmla="*/ 0 w 2246811"/>
                      <a:gd name="connsiteY0" fmla="*/ 1828800 h 1828800"/>
                      <a:gd name="connsiteX1" fmla="*/ 1123406 w 2246811"/>
                      <a:gd name="connsiteY1" fmla="*/ 0 h 1828800"/>
                      <a:gd name="connsiteX2" fmla="*/ 2246811 w 2246811"/>
                      <a:gd name="connsiteY2" fmla="*/ 1828800 h 1828800"/>
                      <a:gd name="connsiteX3" fmla="*/ 0 w 2246811"/>
                      <a:gd name="connsiteY3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6811" h="1828800" extrusionOk="0">
                        <a:moveTo>
                          <a:pt x="0" y="1828800"/>
                        </a:moveTo>
                        <a:cubicBezTo>
                          <a:pt x="209466" y="1307218"/>
                          <a:pt x="681661" y="549214"/>
                          <a:pt x="1123406" y="0"/>
                        </a:cubicBezTo>
                        <a:cubicBezTo>
                          <a:pt x="1452173" y="724503"/>
                          <a:pt x="1756408" y="1048390"/>
                          <a:pt x="2246811" y="1828800"/>
                        </a:cubicBezTo>
                        <a:cubicBezTo>
                          <a:pt x="1758499" y="1727653"/>
                          <a:pt x="410638" y="1846294"/>
                          <a:pt x="0" y="18288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e 5">
            <a:extLst>
              <a:ext uri="{FF2B5EF4-FFF2-40B4-BE49-F238E27FC236}">
                <a16:creationId xmlns:a16="http://schemas.microsoft.com/office/drawing/2014/main" id="{A762EDAA-DFDD-4FDC-A6E0-198404E2724C}"/>
              </a:ext>
            </a:extLst>
          </p:cNvPr>
          <p:cNvSpPr/>
          <p:nvPr/>
        </p:nvSpPr>
        <p:spPr>
          <a:xfrm>
            <a:off x="1190897" y="2133600"/>
            <a:ext cx="2734491" cy="2987042"/>
          </a:xfrm>
          <a:prstGeom prst="trapezoid">
            <a:avLst>
              <a:gd name="adj" fmla="val 23718"/>
            </a:avLst>
          </a:prstGeom>
          <a:noFill/>
          <a:ln w="190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39279542-6704-40BD-B257-00AA4D70B6CB}"/>
              </a:ext>
            </a:extLst>
          </p:cNvPr>
          <p:cNvSpPr/>
          <p:nvPr/>
        </p:nvSpPr>
        <p:spPr>
          <a:xfrm>
            <a:off x="1088573" y="2312126"/>
            <a:ext cx="2939141" cy="2625634"/>
          </a:xfrm>
          <a:prstGeom prst="triangle">
            <a:avLst>
              <a:gd name="adj" fmla="val 37469"/>
            </a:avLst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61685737">
                  <a:custGeom>
                    <a:avLst/>
                    <a:gdLst>
                      <a:gd name="connsiteX0" fmla="*/ 0 w 2246811"/>
                      <a:gd name="connsiteY0" fmla="*/ 1828800 h 1828800"/>
                      <a:gd name="connsiteX1" fmla="*/ 1123406 w 2246811"/>
                      <a:gd name="connsiteY1" fmla="*/ 0 h 1828800"/>
                      <a:gd name="connsiteX2" fmla="*/ 2246811 w 2246811"/>
                      <a:gd name="connsiteY2" fmla="*/ 1828800 h 1828800"/>
                      <a:gd name="connsiteX3" fmla="*/ 0 w 2246811"/>
                      <a:gd name="connsiteY3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6811" h="1828800" extrusionOk="0">
                        <a:moveTo>
                          <a:pt x="0" y="1828800"/>
                        </a:moveTo>
                        <a:cubicBezTo>
                          <a:pt x="209466" y="1307218"/>
                          <a:pt x="681661" y="549214"/>
                          <a:pt x="1123406" y="0"/>
                        </a:cubicBezTo>
                        <a:cubicBezTo>
                          <a:pt x="1452173" y="724503"/>
                          <a:pt x="1756408" y="1048390"/>
                          <a:pt x="2246811" y="1828800"/>
                        </a:cubicBezTo>
                        <a:cubicBezTo>
                          <a:pt x="1758499" y="1727653"/>
                          <a:pt x="410638" y="1846294"/>
                          <a:pt x="0" y="18288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482E52FB-D361-48B0-81BF-3DCDE52EA2D4}"/>
              </a:ext>
            </a:extLst>
          </p:cNvPr>
          <p:cNvSpPr/>
          <p:nvPr/>
        </p:nvSpPr>
        <p:spPr>
          <a:xfrm>
            <a:off x="2139042" y="2266407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768A432F-7C8C-41DD-9AE3-012443423431}"/>
              </a:ext>
            </a:extLst>
          </p:cNvPr>
          <p:cNvSpPr/>
          <p:nvPr/>
        </p:nvSpPr>
        <p:spPr>
          <a:xfrm>
            <a:off x="3981992" y="4892039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40C59E7B-0F9D-43AB-ACF5-703E02883B1D}"/>
              </a:ext>
            </a:extLst>
          </p:cNvPr>
          <p:cNvSpPr/>
          <p:nvPr/>
        </p:nvSpPr>
        <p:spPr>
          <a:xfrm>
            <a:off x="1042851" y="4892039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22E1DE37-CFD5-4B31-9897-9B56ADB6305E}"/>
              </a:ext>
            </a:extLst>
          </p:cNvPr>
          <p:cNvSpPr/>
          <p:nvPr/>
        </p:nvSpPr>
        <p:spPr>
          <a:xfrm>
            <a:off x="8166461" y="4892040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630B8138-EE02-4F2B-9446-0588FDEC6A32}"/>
              </a:ext>
            </a:extLst>
          </p:cNvPr>
          <p:cNvSpPr/>
          <p:nvPr/>
        </p:nvSpPr>
        <p:spPr>
          <a:xfrm>
            <a:off x="5227320" y="4892040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7B34A666-2ABC-4492-A3A3-955268F23E29}"/>
              </a:ext>
            </a:extLst>
          </p:cNvPr>
          <p:cNvSpPr/>
          <p:nvPr/>
        </p:nvSpPr>
        <p:spPr>
          <a:xfrm>
            <a:off x="3872044" y="5074921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3BFDB2A6-B908-48A1-BF8D-A0D413BB54EC}"/>
              </a:ext>
            </a:extLst>
          </p:cNvPr>
          <p:cNvSpPr/>
          <p:nvPr/>
        </p:nvSpPr>
        <p:spPr>
          <a:xfrm>
            <a:off x="1157877" y="5074921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628CD6E3-00E6-4721-8386-E72CBFB3F788}"/>
              </a:ext>
            </a:extLst>
          </p:cNvPr>
          <p:cNvSpPr/>
          <p:nvPr/>
        </p:nvSpPr>
        <p:spPr>
          <a:xfrm>
            <a:off x="1803762" y="2096953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B76B7F8D-052D-42F6-AEBC-887165DF881B}"/>
              </a:ext>
            </a:extLst>
          </p:cNvPr>
          <p:cNvSpPr/>
          <p:nvPr/>
        </p:nvSpPr>
        <p:spPr>
          <a:xfrm>
            <a:off x="3232693" y="2093689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uxograma: Conector 19">
            <a:extLst>
              <a:ext uri="{FF2B5EF4-FFF2-40B4-BE49-F238E27FC236}">
                <a16:creationId xmlns:a16="http://schemas.microsoft.com/office/drawing/2014/main" id="{675D28BD-1CB2-4B15-BC3D-24127479AA03}"/>
              </a:ext>
            </a:extLst>
          </p:cNvPr>
          <p:cNvSpPr/>
          <p:nvPr/>
        </p:nvSpPr>
        <p:spPr>
          <a:xfrm>
            <a:off x="8156664" y="5009607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uxograma: Conector 20">
            <a:extLst>
              <a:ext uri="{FF2B5EF4-FFF2-40B4-BE49-F238E27FC236}">
                <a16:creationId xmlns:a16="http://schemas.microsoft.com/office/drawing/2014/main" id="{477ECAB6-D465-47DD-91E3-1B3ED362DC81}"/>
              </a:ext>
            </a:extLst>
          </p:cNvPr>
          <p:cNvSpPr/>
          <p:nvPr/>
        </p:nvSpPr>
        <p:spPr>
          <a:xfrm>
            <a:off x="5227321" y="5009607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uxograma: Conector 21">
            <a:extLst>
              <a:ext uri="{FF2B5EF4-FFF2-40B4-BE49-F238E27FC236}">
                <a16:creationId xmlns:a16="http://schemas.microsoft.com/office/drawing/2014/main" id="{4A32AFE8-61D5-4CDF-95ED-967D5E686B94}"/>
              </a:ext>
            </a:extLst>
          </p:cNvPr>
          <p:cNvSpPr/>
          <p:nvPr/>
        </p:nvSpPr>
        <p:spPr>
          <a:xfrm>
            <a:off x="6617426" y="2449288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74A9FADF-DBE5-4ADF-BF28-3703998BA5D5}"/>
              </a:ext>
            </a:extLst>
          </p:cNvPr>
          <p:cNvSpPr/>
          <p:nvPr/>
        </p:nvSpPr>
        <p:spPr>
          <a:xfrm>
            <a:off x="6795951" y="2449288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D95D26C-F4E3-4B06-83CE-FF6D1BBBDCFE}"/>
                  </a:ext>
                </a:extLst>
              </p:cNvPr>
              <p:cNvSpPr txBox="1"/>
              <p:nvPr/>
            </p:nvSpPr>
            <p:spPr>
              <a:xfrm>
                <a:off x="1033052" y="5742078"/>
                <a:ext cx="2948940" cy="335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𝒑𝒓𝒆𝒅</m:t>
                              </m:r>
                            </m:sub>
                          </m:sSub>
                        </m:e>
                      </m:acc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𝒗𝒔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𝒓𝒆𝒂𝒍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D95D26C-F4E3-4B06-83CE-FF6D1BBB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52" y="5742078"/>
                <a:ext cx="2948940" cy="335285"/>
              </a:xfrm>
              <a:prstGeom prst="rect">
                <a:avLst/>
              </a:prstGeom>
              <a:blipFill>
                <a:blip r:embed="rId2"/>
                <a:stretch>
                  <a:fillRect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uxograma: Conector 36">
            <a:extLst>
              <a:ext uri="{FF2B5EF4-FFF2-40B4-BE49-F238E27FC236}">
                <a16:creationId xmlns:a16="http://schemas.microsoft.com/office/drawing/2014/main" id="{67AA2323-9D68-405F-A556-F40C9C6790F2}"/>
              </a:ext>
            </a:extLst>
          </p:cNvPr>
          <p:cNvSpPr/>
          <p:nvPr/>
        </p:nvSpPr>
        <p:spPr>
          <a:xfrm>
            <a:off x="6342742" y="2253707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BA39C949-B583-45BA-939B-5C83D1719151}"/>
                  </a:ext>
                </a:extLst>
              </p:cNvPr>
              <p:cNvSpPr txBox="1"/>
              <p:nvPr/>
            </p:nvSpPr>
            <p:spPr>
              <a:xfrm>
                <a:off x="5227320" y="5742078"/>
                <a:ext cx="2948940" cy="335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𝒑𝒓𝒆𝒅</m:t>
                              </m:r>
                            </m:sub>
                          </m:sSub>
                        </m:e>
                      </m:acc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𝒗𝒔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𝒓𝒆𝒂𝒍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BA39C949-B583-45BA-939B-5C83D171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20" y="5742078"/>
                <a:ext cx="2948940" cy="335285"/>
              </a:xfrm>
              <a:prstGeom prst="rect">
                <a:avLst/>
              </a:prstGeom>
              <a:blipFill>
                <a:blip r:embed="rId3"/>
                <a:stretch>
                  <a:fillRect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69A5CBD-6CE2-471C-9F8A-AACBEAFEACA9}"/>
              </a:ext>
            </a:extLst>
          </p:cNvPr>
          <p:cNvCxnSpPr>
            <a:cxnSpLocks/>
            <a:stCxn id="18" idx="5"/>
            <a:endCxn id="10" idx="1"/>
          </p:cNvCxnSpPr>
          <p:nvPr/>
        </p:nvCxnSpPr>
        <p:spPr>
          <a:xfrm>
            <a:off x="1881811" y="2175002"/>
            <a:ext cx="270622" cy="10479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1D856DB-9F41-42F2-B709-CF91840A73C8}"/>
              </a:ext>
            </a:extLst>
          </p:cNvPr>
          <p:cNvCxnSpPr>
            <a:cxnSpLocks/>
            <a:stCxn id="17" idx="1"/>
            <a:endCxn id="12" idx="5"/>
          </p:cNvCxnSpPr>
          <p:nvPr/>
        </p:nvCxnSpPr>
        <p:spPr>
          <a:xfrm flipH="1" flipV="1">
            <a:off x="1120900" y="4970088"/>
            <a:ext cx="50368" cy="11822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8C9582A-34CA-45EE-905B-89EDEB2AEDAE}"/>
              </a:ext>
            </a:extLst>
          </p:cNvPr>
          <p:cNvCxnSpPr>
            <a:cxnSpLocks/>
            <a:stCxn id="16" idx="7"/>
            <a:endCxn id="11" idx="4"/>
          </p:cNvCxnSpPr>
          <p:nvPr/>
        </p:nvCxnSpPr>
        <p:spPr>
          <a:xfrm flipV="1">
            <a:off x="3950093" y="4983479"/>
            <a:ext cx="77619" cy="1048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1D243B1-6847-4DB7-82F0-8DD4E1C682E6}"/>
              </a:ext>
            </a:extLst>
          </p:cNvPr>
          <p:cNvCxnSpPr>
            <a:cxnSpLocks/>
            <a:stCxn id="22" idx="0"/>
            <a:endCxn id="36" idx="0"/>
          </p:cNvCxnSpPr>
          <p:nvPr/>
        </p:nvCxnSpPr>
        <p:spPr>
          <a:xfrm flipH="1" flipV="1">
            <a:off x="6393540" y="2299426"/>
            <a:ext cx="269606" cy="14986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36C236C6-25B9-4B68-A0A6-AA80A7839812}"/>
              </a:ext>
            </a:extLst>
          </p:cNvPr>
          <p:cNvCxnSpPr>
            <a:cxnSpLocks/>
            <a:stCxn id="21" idx="4"/>
            <a:endCxn id="15" idx="1"/>
          </p:cNvCxnSpPr>
          <p:nvPr/>
        </p:nvCxnSpPr>
        <p:spPr>
          <a:xfrm flipH="1" flipV="1">
            <a:off x="5240711" y="4905431"/>
            <a:ext cx="32330" cy="19561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DD6DB9A-587A-44AF-87A1-BCFDED6C10E9}"/>
              </a:ext>
            </a:extLst>
          </p:cNvPr>
          <p:cNvCxnSpPr>
            <a:cxnSpLocks/>
            <a:stCxn id="20" idx="4"/>
            <a:endCxn id="14" idx="7"/>
          </p:cNvCxnSpPr>
          <p:nvPr/>
        </p:nvCxnSpPr>
        <p:spPr>
          <a:xfrm flipV="1">
            <a:off x="8202384" y="4905431"/>
            <a:ext cx="42126" cy="19561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E7AD25C-53F8-4588-B2AB-CC9FD2469435}"/>
              </a:ext>
            </a:extLst>
          </p:cNvPr>
          <p:cNvCxnSpPr>
            <a:cxnSpLocks/>
            <a:stCxn id="19" idx="3"/>
            <a:endCxn id="10" idx="7"/>
          </p:cNvCxnSpPr>
          <p:nvPr/>
        </p:nvCxnSpPr>
        <p:spPr>
          <a:xfrm flipH="1">
            <a:off x="2217091" y="2171738"/>
            <a:ext cx="1028993" cy="10806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86C63E7F-BAF4-4142-9EDC-FB6020F490D1}"/>
              </a:ext>
            </a:extLst>
          </p:cNvPr>
          <p:cNvCxnSpPr>
            <a:cxnSpLocks/>
            <a:stCxn id="23" idx="1"/>
            <a:endCxn id="36" idx="0"/>
          </p:cNvCxnSpPr>
          <p:nvPr/>
        </p:nvCxnSpPr>
        <p:spPr>
          <a:xfrm flipH="1" flipV="1">
            <a:off x="6393540" y="2299426"/>
            <a:ext cx="415802" cy="16325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4D65C6A5-FF10-466A-9162-885D1B419B3D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9ABD931E-FFCC-4DEF-840E-4F71AE7A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Solution 2 : Chamfer Loss (Real)</a:t>
            </a:r>
          </a:p>
        </p:txBody>
      </p:sp>
    </p:spTree>
    <p:extLst>
      <p:ext uri="{BB962C8B-B14F-4D97-AF65-F5344CB8AC3E}">
        <p14:creationId xmlns:p14="http://schemas.microsoft.com/office/powerpoint/2010/main" val="19431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7134B74-9906-4AB7-9C22-A809304FE146}"/>
                  </a:ext>
                </a:extLst>
              </p:cNvPr>
              <p:cNvSpPr txBox="1"/>
              <p:nvPr/>
            </p:nvSpPr>
            <p:spPr>
              <a:xfrm>
                <a:off x="4318000" y="2662339"/>
                <a:ext cx="4396075" cy="2139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sup>
                        <m:e>
                          <m:func>
                            <m:funcPr>
                              <m:ctrlP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000" b="1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𝐦𝐢𝐧</m:t>
                                  </m:r>
                                </m:e>
                                <m:lim>
                                  <m:r>
                                    <a:rPr lang="en-US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b="1" i="1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0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den>
                      </m:f>
                      <m:r>
                        <a:rPr lang="en-US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sup>
                        <m:e>
                          <m:func>
                            <m:func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𝒎𝒊𝒏</m:t>
                                  </m:r>
                                </m:e>
                                <m:lim>
                                  <m:r>
                                    <a:rPr lang="en-US" sz="2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b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7134B74-9906-4AB7-9C22-A809304F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0" y="2662339"/>
                <a:ext cx="4396075" cy="21393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apezoide 33">
            <a:extLst>
              <a:ext uri="{FF2B5EF4-FFF2-40B4-BE49-F238E27FC236}">
                <a16:creationId xmlns:a16="http://schemas.microsoft.com/office/drawing/2014/main" id="{BA708727-B808-49D6-9EC3-F70B5A5BD1DC}"/>
              </a:ext>
            </a:extLst>
          </p:cNvPr>
          <p:cNvSpPr/>
          <p:nvPr/>
        </p:nvSpPr>
        <p:spPr>
          <a:xfrm>
            <a:off x="1190897" y="2133600"/>
            <a:ext cx="2734491" cy="2987042"/>
          </a:xfrm>
          <a:prstGeom prst="trapezoid">
            <a:avLst>
              <a:gd name="adj" fmla="val 23718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3B0CEC8D-9FCD-41AC-8BCE-70C2F8F84B17}"/>
              </a:ext>
            </a:extLst>
          </p:cNvPr>
          <p:cNvSpPr/>
          <p:nvPr/>
        </p:nvSpPr>
        <p:spPr>
          <a:xfrm>
            <a:off x="1088573" y="2312126"/>
            <a:ext cx="2939141" cy="2625634"/>
          </a:xfrm>
          <a:prstGeom prst="triangle">
            <a:avLst>
              <a:gd name="adj" fmla="val 37469"/>
            </a:avLst>
          </a:prstGeom>
          <a:noFill/>
          <a:ln w="38100">
            <a:solidFill>
              <a:schemeClr val="accent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1685737">
                  <a:custGeom>
                    <a:avLst/>
                    <a:gdLst>
                      <a:gd name="connsiteX0" fmla="*/ 0 w 2246811"/>
                      <a:gd name="connsiteY0" fmla="*/ 1828800 h 1828800"/>
                      <a:gd name="connsiteX1" fmla="*/ 1123406 w 2246811"/>
                      <a:gd name="connsiteY1" fmla="*/ 0 h 1828800"/>
                      <a:gd name="connsiteX2" fmla="*/ 2246811 w 2246811"/>
                      <a:gd name="connsiteY2" fmla="*/ 1828800 h 1828800"/>
                      <a:gd name="connsiteX3" fmla="*/ 0 w 2246811"/>
                      <a:gd name="connsiteY3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46811" h="1828800" extrusionOk="0">
                        <a:moveTo>
                          <a:pt x="0" y="1828800"/>
                        </a:moveTo>
                        <a:cubicBezTo>
                          <a:pt x="209466" y="1307218"/>
                          <a:pt x="681661" y="549214"/>
                          <a:pt x="1123406" y="0"/>
                        </a:cubicBezTo>
                        <a:cubicBezTo>
                          <a:pt x="1452173" y="724503"/>
                          <a:pt x="1756408" y="1048390"/>
                          <a:pt x="2246811" y="1828800"/>
                        </a:cubicBezTo>
                        <a:cubicBezTo>
                          <a:pt x="1758499" y="1727653"/>
                          <a:pt x="410638" y="1846294"/>
                          <a:pt x="0" y="18288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uxograma: Conector 42">
            <a:extLst>
              <a:ext uri="{FF2B5EF4-FFF2-40B4-BE49-F238E27FC236}">
                <a16:creationId xmlns:a16="http://schemas.microsoft.com/office/drawing/2014/main" id="{4F5DFBDD-40C7-4340-A5A4-F2BC525D5FF1}"/>
              </a:ext>
            </a:extLst>
          </p:cNvPr>
          <p:cNvSpPr/>
          <p:nvPr/>
        </p:nvSpPr>
        <p:spPr>
          <a:xfrm>
            <a:off x="2139042" y="2266407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uxograma: Conector 43">
            <a:extLst>
              <a:ext uri="{FF2B5EF4-FFF2-40B4-BE49-F238E27FC236}">
                <a16:creationId xmlns:a16="http://schemas.microsoft.com/office/drawing/2014/main" id="{2568AA38-78A4-44D3-A0CE-CFF1562D9E74}"/>
              </a:ext>
            </a:extLst>
          </p:cNvPr>
          <p:cNvSpPr/>
          <p:nvPr/>
        </p:nvSpPr>
        <p:spPr>
          <a:xfrm>
            <a:off x="3981992" y="4892039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uxograma: Conector 44">
            <a:extLst>
              <a:ext uri="{FF2B5EF4-FFF2-40B4-BE49-F238E27FC236}">
                <a16:creationId xmlns:a16="http://schemas.microsoft.com/office/drawing/2014/main" id="{0AF28C79-7749-4ECA-B6E0-3C5DCD5FAD11}"/>
              </a:ext>
            </a:extLst>
          </p:cNvPr>
          <p:cNvSpPr/>
          <p:nvPr/>
        </p:nvSpPr>
        <p:spPr>
          <a:xfrm>
            <a:off x="1042851" y="4892039"/>
            <a:ext cx="91440" cy="9144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uxograma: Conector 45">
            <a:extLst>
              <a:ext uri="{FF2B5EF4-FFF2-40B4-BE49-F238E27FC236}">
                <a16:creationId xmlns:a16="http://schemas.microsoft.com/office/drawing/2014/main" id="{A6CC336D-EE57-47C2-B67F-A63B1AC798A8}"/>
              </a:ext>
            </a:extLst>
          </p:cNvPr>
          <p:cNvSpPr/>
          <p:nvPr/>
        </p:nvSpPr>
        <p:spPr>
          <a:xfrm>
            <a:off x="3872044" y="5074921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uxograma: Conector 46">
            <a:extLst>
              <a:ext uri="{FF2B5EF4-FFF2-40B4-BE49-F238E27FC236}">
                <a16:creationId xmlns:a16="http://schemas.microsoft.com/office/drawing/2014/main" id="{4D200A81-D2D7-43EB-8CC7-38342A3DF442}"/>
              </a:ext>
            </a:extLst>
          </p:cNvPr>
          <p:cNvSpPr/>
          <p:nvPr/>
        </p:nvSpPr>
        <p:spPr>
          <a:xfrm>
            <a:off x="1157877" y="5074921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uxograma: Conector 47">
            <a:extLst>
              <a:ext uri="{FF2B5EF4-FFF2-40B4-BE49-F238E27FC236}">
                <a16:creationId xmlns:a16="http://schemas.microsoft.com/office/drawing/2014/main" id="{D53B9BBE-8004-412C-A1B8-2E5CDC86A9D3}"/>
              </a:ext>
            </a:extLst>
          </p:cNvPr>
          <p:cNvSpPr/>
          <p:nvPr/>
        </p:nvSpPr>
        <p:spPr>
          <a:xfrm>
            <a:off x="1803762" y="2096953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uxograma: Conector 48">
            <a:extLst>
              <a:ext uri="{FF2B5EF4-FFF2-40B4-BE49-F238E27FC236}">
                <a16:creationId xmlns:a16="http://schemas.microsoft.com/office/drawing/2014/main" id="{E588D5D8-28CD-4A9F-886D-B091F3FADB6E}"/>
              </a:ext>
            </a:extLst>
          </p:cNvPr>
          <p:cNvSpPr/>
          <p:nvPr/>
        </p:nvSpPr>
        <p:spPr>
          <a:xfrm>
            <a:off x="3232693" y="2093689"/>
            <a:ext cx="91440" cy="9144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0DEB1C6-C5A2-403B-A6FB-9F032A0090FB}"/>
                  </a:ext>
                </a:extLst>
              </p:cNvPr>
              <p:cNvSpPr txBox="1"/>
              <p:nvPr/>
            </p:nvSpPr>
            <p:spPr>
              <a:xfrm>
                <a:off x="1033052" y="5742078"/>
                <a:ext cx="2948940" cy="303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𝒑𝒓𝒆𝒅</m:t>
                              </m:r>
                            </m:sub>
                          </m:sSub>
                        </m:e>
                      </m:acc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𝒗𝒔</m:t>
                      </m:r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⃑"/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𝒓𝒆𝒂𝒍</m:t>
                              </m:r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50DEB1C6-C5A2-403B-A6FB-9F032A009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52" y="5742078"/>
                <a:ext cx="2948940" cy="303121"/>
              </a:xfrm>
              <a:prstGeom prst="rect">
                <a:avLst/>
              </a:prstGeom>
              <a:blipFill>
                <a:blip r:embed="rId3"/>
                <a:stretch>
                  <a:fillRect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BBF99E93-75AB-4656-A8FD-DE58943D747C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4B5D68EA-C378-40FA-85BD-55B867A2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Solution 2 : Chamfer Loss</a:t>
            </a:r>
          </a:p>
        </p:txBody>
      </p:sp>
    </p:spTree>
    <p:extLst>
      <p:ext uri="{BB962C8B-B14F-4D97-AF65-F5344CB8AC3E}">
        <p14:creationId xmlns:p14="http://schemas.microsoft.com/office/powerpoint/2010/main" val="27379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E891C1-4157-4882-9CC2-72E3C0F02397}"/>
              </a:ext>
            </a:extLst>
          </p:cNvPr>
          <p:cNvSpPr txBox="1"/>
          <p:nvPr/>
        </p:nvSpPr>
        <p:spPr>
          <a:xfrm>
            <a:off x="600443" y="1406928"/>
            <a:ext cx="7933302" cy="842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Work Sans" panose="00000500000000000000" pitchFamily="2" charset="0"/>
                <a:cs typeface="Calibri"/>
              </a:rPr>
              <a:t>• PCA  - Linear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Work Sans" panose="00000500000000000000" pitchFamily="2" charset="0"/>
                <a:cs typeface="Calibri"/>
              </a:rPr>
              <a:t>• Most articles - CNNs  [1, 2, 3]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67F0413-DA2E-476E-B9B9-53F2A7D2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22" y="3929495"/>
            <a:ext cx="7805757" cy="143217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ED5633-4A0F-46CE-8BD3-D4B5D758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3" y="5580160"/>
            <a:ext cx="7845003" cy="985781"/>
          </a:xfrm>
          <a:prstGeom prst="rect">
            <a:avLst/>
          </a:prstGeom>
        </p:spPr>
      </p:pic>
      <p:pic>
        <p:nvPicPr>
          <p:cNvPr id="8" name="Picture 8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8FF8C406-BAD7-4FD6-A671-F2DD91776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4" y="2787163"/>
            <a:ext cx="7845002" cy="8025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1954CA6-8670-4C9F-836E-F1E11F04AC28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F17C20F-59F6-4200-9C9F-82A873C1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Solution 3: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22942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F5B7C351-47C9-48FD-A217-26272E402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833" y="1478585"/>
            <a:ext cx="6675120" cy="44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nal product image">
            <a:extLst>
              <a:ext uri="{FF2B5EF4-FFF2-40B4-BE49-F238E27FC236}">
                <a16:creationId xmlns:a16="http://schemas.microsoft.com/office/drawing/2014/main" id="{A516173F-2BFA-4B10-9088-DF6F88A3E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t="-1332" r="15408" b="18222"/>
          <a:stretch/>
        </p:blipFill>
        <p:spPr bwMode="auto">
          <a:xfrm>
            <a:off x="4402183" y="862147"/>
            <a:ext cx="5368834" cy="56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35ADEB8-C5CB-4BAF-AF77-4F6D182B6D73}"/>
              </a:ext>
            </a:extLst>
          </p:cNvPr>
          <p:cNvSpPr/>
          <p:nvPr/>
        </p:nvSpPr>
        <p:spPr>
          <a:xfrm>
            <a:off x="0" y="0"/>
            <a:ext cx="9144000" cy="1476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24E798-59C6-409C-8B96-3047A8B9CEC8}"/>
              </a:ext>
            </a:extLst>
          </p:cNvPr>
          <p:cNvSpPr/>
          <p:nvPr/>
        </p:nvSpPr>
        <p:spPr>
          <a:xfrm>
            <a:off x="0" y="5928665"/>
            <a:ext cx="9144000" cy="1328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EE963C9-A8E2-4580-A80C-9B824A75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400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128549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811EAF-92EB-4BE6-A00B-41A0A5027FE3}"/>
              </a:ext>
            </a:extLst>
          </p:cNvPr>
          <p:cNvCxnSpPr/>
          <p:nvPr/>
        </p:nvCxnSpPr>
        <p:spPr>
          <a:xfrm flipV="1">
            <a:off x="1007699" y="2376544"/>
            <a:ext cx="322244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094DC5-8B85-41A8-A565-E85F63048E1D}"/>
              </a:ext>
            </a:extLst>
          </p:cNvPr>
          <p:cNvSpPr/>
          <p:nvPr/>
        </p:nvSpPr>
        <p:spPr>
          <a:xfrm>
            <a:off x="1340081" y="1924436"/>
            <a:ext cx="747184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(64)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02F771-F4CE-4A44-8F4B-2F8EE0DDE572}"/>
              </a:ext>
            </a:extLst>
          </p:cNvPr>
          <p:cNvSpPr/>
          <p:nvPr/>
        </p:nvSpPr>
        <p:spPr>
          <a:xfrm>
            <a:off x="155766" y="5477374"/>
            <a:ext cx="1353111" cy="912437"/>
          </a:xfrm>
          <a:prstGeom prst="round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Flatten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B47B23-5D4C-493F-8C46-8443B3C02764}"/>
              </a:ext>
            </a:extLst>
          </p:cNvPr>
          <p:cNvCxnSpPr>
            <a:cxnSpLocks/>
          </p:cNvCxnSpPr>
          <p:nvPr/>
        </p:nvCxnSpPr>
        <p:spPr>
          <a:xfrm>
            <a:off x="1489686" y="5937746"/>
            <a:ext cx="1010798" cy="5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8D6E027-63DA-4A43-8710-11AF98FE3196}"/>
              </a:ext>
            </a:extLst>
          </p:cNvPr>
          <p:cNvSpPr/>
          <p:nvPr/>
        </p:nvSpPr>
        <p:spPr>
          <a:xfrm>
            <a:off x="2510619" y="5477374"/>
            <a:ext cx="1298026" cy="939979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Dense</a:t>
            </a:r>
            <a:br>
              <a:rPr lang="en-US" b="1">
                <a:solidFill>
                  <a:schemeClr val="bg1"/>
                </a:solidFill>
                <a:cs typeface="Calibri"/>
              </a:rPr>
            </a:br>
            <a:r>
              <a:rPr lang="en-US" b="1">
                <a:solidFill>
                  <a:schemeClr val="bg1"/>
                </a:solidFill>
                <a:cs typeface="Calibri"/>
              </a:rPr>
              <a:t>(MLP)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0C7BB0B-814B-4BB2-B727-62FB20743AD0}"/>
              </a:ext>
            </a:extLst>
          </p:cNvPr>
          <p:cNvSpPr/>
          <p:nvPr/>
        </p:nvSpPr>
        <p:spPr>
          <a:xfrm>
            <a:off x="4810392" y="5477374"/>
            <a:ext cx="1408194" cy="953750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Dense</a:t>
            </a:r>
            <a:br>
              <a:rPr lang="en-US" b="1">
                <a:solidFill>
                  <a:schemeClr val="bg1"/>
                </a:solidFill>
                <a:cs typeface="Calibri"/>
              </a:rPr>
            </a:br>
            <a:r>
              <a:rPr lang="en-US" b="1">
                <a:solidFill>
                  <a:schemeClr val="bg1"/>
                </a:solidFill>
                <a:cs typeface="Calibri"/>
              </a:rPr>
              <a:t>(MLP - Out)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2A6C72-1531-4E2E-AE0C-EB2EDCE56630}"/>
              </a:ext>
            </a:extLst>
          </p:cNvPr>
          <p:cNvCxnSpPr>
            <a:cxnSpLocks/>
          </p:cNvCxnSpPr>
          <p:nvPr/>
        </p:nvCxnSpPr>
        <p:spPr>
          <a:xfrm flipV="1">
            <a:off x="2095614" y="2362772"/>
            <a:ext cx="322244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5EC97F0-D9FB-424A-AD91-60336DDBBCD4}"/>
              </a:ext>
            </a:extLst>
          </p:cNvPr>
          <p:cNvSpPr/>
          <p:nvPr/>
        </p:nvSpPr>
        <p:spPr>
          <a:xfrm>
            <a:off x="2427995" y="1924434"/>
            <a:ext cx="705871" cy="91243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Max</a:t>
            </a:r>
            <a:br>
              <a:rPr lang="en-US" b="1">
                <a:solidFill>
                  <a:schemeClr val="bg1"/>
                </a:solidFill>
                <a:cs typeface="Calibri"/>
              </a:rPr>
            </a:br>
            <a:r>
              <a:rPr lang="en-US" b="1">
                <a:solidFill>
                  <a:schemeClr val="bg1"/>
                </a:solidFill>
                <a:cs typeface="Calibri"/>
              </a:rPr>
              <a:t>Pool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670A989-A585-4E39-B63C-6F0ED54D6048}"/>
              </a:ext>
            </a:extLst>
          </p:cNvPr>
          <p:cNvCxnSpPr>
            <a:cxnSpLocks/>
          </p:cNvCxnSpPr>
          <p:nvPr/>
        </p:nvCxnSpPr>
        <p:spPr>
          <a:xfrm flipV="1">
            <a:off x="3142216" y="2376543"/>
            <a:ext cx="322244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D2EA72-AFF0-4D92-B50C-3D27C14F1297}"/>
              </a:ext>
            </a:extLst>
          </p:cNvPr>
          <p:cNvCxnSpPr>
            <a:cxnSpLocks/>
          </p:cNvCxnSpPr>
          <p:nvPr/>
        </p:nvCxnSpPr>
        <p:spPr>
          <a:xfrm flipV="1">
            <a:off x="5262962" y="2362771"/>
            <a:ext cx="322244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314AA6-9543-4960-BA8D-7035005ECE0C}"/>
              </a:ext>
            </a:extLst>
          </p:cNvPr>
          <p:cNvSpPr/>
          <p:nvPr/>
        </p:nvSpPr>
        <p:spPr>
          <a:xfrm>
            <a:off x="5595343" y="1938203"/>
            <a:ext cx="705871" cy="91243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Max</a:t>
            </a:r>
            <a:br>
              <a:rPr lang="en-US" b="1">
                <a:solidFill>
                  <a:schemeClr val="bg1"/>
                </a:solidFill>
                <a:cs typeface="Calibri"/>
              </a:rPr>
            </a:br>
            <a:r>
              <a:rPr lang="en-US" b="1">
                <a:solidFill>
                  <a:schemeClr val="bg1"/>
                </a:solidFill>
                <a:cs typeface="Calibri"/>
              </a:rPr>
              <a:t>Pool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B47CFA0-5E1C-4CC9-82C5-D233715E33DA}"/>
              </a:ext>
            </a:extLst>
          </p:cNvPr>
          <p:cNvSpPr/>
          <p:nvPr/>
        </p:nvSpPr>
        <p:spPr>
          <a:xfrm>
            <a:off x="7234103" y="5477374"/>
            <a:ext cx="1201629" cy="91243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Reshape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67E99ED-C7C5-47C2-B9A6-31F87B391A3E}"/>
              </a:ext>
            </a:extLst>
          </p:cNvPr>
          <p:cNvCxnSpPr/>
          <p:nvPr/>
        </p:nvCxnSpPr>
        <p:spPr>
          <a:xfrm flipH="1" flipV="1">
            <a:off x="827448" y="3540233"/>
            <a:ext cx="9811" cy="1962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CF25076-E6C6-4FCC-BEE9-4280E00C19C4}"/>
              </a:ext>
            </a:extLst>
          </p:cNvPr>
          <p:cNvSpPr/>
          <p:nvPr/>
        </p:nvSpPr>
        <p:spPr>
          <a:xfrm>
            <a:off x="265936" y="1951977"/>
            <a:ext cx="747184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(64)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EA3530-4149-4AC5-B977-AE9A39E965D1}"/>
              </a:ext>
            </a:extLst>
          </p:cNvPr>
          <p:cNvCxnSpPr>
            <a:cxnSpLocks/>
          </p:cNvCxnSpPr>
          <p:nvPr/>
        </p:nvCxnSpPr>
        <p:spPr>
          <a:xfrm flipV="1">
            <a:off x="4202590" y="2362772"/>
            <a:ext cx="322244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154172-B4F2-4D7D-926D-DDB0198E1752}"/>
              </a:ext>
            </a:extLst>
          </p:cNvPr>
          <p:cNvSpPr/>
          <p:nvPr/>
        </p:nvSpPr>
        <p:spPr>
          <a:xfrm>
            <a:off x="4534972" y="1910664"/>
            <a:ext cx="747184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(128)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FDB7712-BEDC-4681-8483-E3D41442CB35}"/>
              </a:ext>
            </a:extLst>
          </p:cNvPr>
          <p:cNvSpPr/>
          <p:nvPr/>
        </p:nvSpPr>
        <p:spPr>
          <a:xfrm>
            <a:off x="3460827" y="1938205"/>
            <a:ext cx="747184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(128)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422F6D-3804-4244-8D97-D54ACF5CBC6D}"/>
              </a:ext>
            </a:extLst>
          </p:cNvPr>
          <p:cNvCxnSpPr>
            <a:cxnSpLocks/>
          </p:cNvCxnSpPr>
          <p:nvPr/>
        </p:nvCxnSpPr>
        <p:spPr>
          <a:xfrm flipV="1">
            <a:off x="6295793" y="2376542"/>
            <a:ext cx="322244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E42D1F-DDB8-4E54-930C-7B2F91A5A0ED}"/>
              </a:ext>
            </a:extLst>
          </p:cNvPr>
          <p:cNvCxnSpPr>
            <a:cxnSpLocks/>
          </p:cNvCxnSpPr>
          <p:nvPr/>
        </p:nvCxnSpPr>
        <p:spPr>
          <a:xfrm flipV="1">
            <a:off x="7356167" y="2362771"/>
            <a:ext cx="322244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25CDBCC-E72E-419F-AF02-961D7A49DEFD}"/>
              </a:ext>
            </a:extLst>
          </p:cNvPr>
          <p:cNvSpPr/>
          <p:nvPr/>
        </p:nvSpPr>
        <p:spPr>
          <a:xfrm>
            <a:off x="7688550" y="1910663"/>
            <a:ext cx="747184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(256)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59E5746-304F-41BA-8137-6C667C210935}"/>
              </a:ext>
            </a:extLst>
          </p:cNvPr>
          <p:cNvSpPr/>
          <p:nvPr/>
        </p:nvSpPr>
        <p:spPr>
          <a:xfrm>
            <a:off x="6614405" y="1938204"/>
            <a:ext cx="747184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(256)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ED53202-3E30-4B40-A0F8-3FF523BE4F2A}"/>
              </a:ext>
            </a:extLst>
          </p:cNvPr>
          <p:cNvCxnSpPr>
            <a:cxnSpLocks/>
          </p:cNvCxnSpPr>
          <p:nvPr/>
        </p:nvCxnSpPr>
        <p:spPr>
          <a:xfrm flipH="1" flipV="1">
            <a:off x="7375446" y="3547083"/>
            <a:ext cx="393852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DF124D-92A6-4766-9C5C-00806B788DBA}"/>
              </a:ext>
            </a:extLst>
          </p:cNvPr>
          <p:cNvSpPr/>
          <p:nvPr/>
        </p:nvSpPr>
        <p:spPr>
          <a:xfrm>
            <a:off x="7729863" y="3122519"/>
            <a:ext cx="705871" cy="91243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Max</a:t>
            </a:r>
            <a:br>
              <a:rPr lang="en-US" b="1">
                <a:solidFill>
                  <a:schemeClr val="bg1"/>
                </a:solidFill>
                <a:cs typeface="Calibri"/>
              </a:rPr>
            </a:br>
            <a:r>
              <a:rPr lang="en-US" b="1">
                <a:solidFill>
                  <a:schemeClr val="bg1"/>
                </a:solidFill>
                <a:cs typeface="Calibri"/>
              </a:rPr>
              <a:t>Pool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5CE780D-F452-4600-A60D-54FCFCE48257}"/>
              </a:ext>
            </a:extLst>
          </p:cNvPr>
          <p:cNvCxnSpPr>
            <a:cxnSpLocks/>
          </p:cNvCxnSpPr>
          <p:nvPr/>
        </p:nvCxnSpPr>
        <p:spPr>
          <a:xfrm flipH="1" flipV="1">
            <a:off x="6301301" y="3574624"/>
            <a:ext cx="393852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4FF785B-0807-41C8-BD79-A4727462A8B2}"/>
              </a:ext>
            </a:extLst>
          </p:cNvPr>
          <p:cNvSpPr/>
          <p:nvPr/>
        </p:nvSpPr>
        <p:spPr>
          <a:xfrm>
            <a:off x="6628175" y="3108746"/>
            <a:ext cx="747184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(512)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E3702BF-01DD-4C72-B73A-14D8AAA31D8E}"/>
              </a:ext>
            </a:extLst>
          </p:cNvPr>
          <p:cNvSpPr/>
          <p:nvPr/>
        </p:nvSpPr>
        <p:spPr>
          <a:xfrm>
            <a:off x="5595343" y="3108744"/>
            <a:ext cx="747184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(512)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EA4E826-997B-4D84-819D-E7E580BB113F}"/>
              </a:ext>
            </a:extLst>
          </p:cNvPr>
          <p:cNvCxnSpPr>
            <a:cxnSpLocks/>
          </p:cNvCxnSpPr>
          <p:nvPr/>
        </p:nvCxnSpPr>
        <p:spPr>
          <a:xfrm flipH="1" flipV="1">
            <a:off x="4194325" y="3533311"/>
            <a:ext cx="393852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19F8DE1-2030-437E-9345-2E37F41BE708}"/>
              </a:ext>
            </a:extLst>
          </p:cNvPr>
          <p:cNvSpPr/>
          <p:nvPr/>
        </p:nvSpPr>
        <p:spPr>
          <a:xfrm>
            <a:off x="4548742" y="3108747"/>
            <a:ext cx="705871" cy="91243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Max</a:t>
            </a:r>
            <a:br>
              <a:rPr lang="en-US" b="1">
                <a:solidFill>
                  <a:schemeClr val="bg1"/>
                </a:solidFill>
                <a:cs typeface="Calibri"/>
              </a:rPr>
            </a:br>
            <a:r>
              <a:rPr lang="en-US" b="1">
                <a:solidFill>
                  <a:schemeClr val="bg1"/>
                </a:solidFill>
                <a:cs typeface="Calibri"/>
              </a:rPr>
              <a:t>Pool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68C35D-20E9-443C-A1B8-CCF579CD202F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>
          <a:xfrm flipH="1" flipV="1">
            <a:off x="2834832" y="3551191"/>
            <a:ext cx="340349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360217B-A2D0-4F36-99B4-855510D1B4A0}"/>
              </a:ext>
            </a:extLst>
          </p:cNvPr>
          <p:cNvSpPr/>
          <p:nvPr/>
        </p:nvSpPr>
        <p:spPr>
          <a:xfrm>
            <a:off x="3175181" y="3094974"/>
            <a:ext cx="1019058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(1024)</a:t>
            </a:r>
            <a:endParaRPr 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19F088-F1C1-4ECF-B54E-E2DECFE0C004}"/>
              </a:ext>
            </a:extLst>
          </p:cNvPr>
          <p:cNvSpPr/>
          <p:nvPr/>
        </p:nvSpPr>
        <p:spPr>
          <a:xfrm>
            <a:off x="1824034" y="3094972"/>
            <a:ext cx="1010798" cy="91243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Conv3D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(1024)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1F5876-8B97-410B-AA01-A91C4E98BB3D}"/>
              </a:ext>
            </a:extLst>
          </p:cNvPr>
          <p:cNvCxnSpPr>
            <a:cxnSpLocks/>
          </p:cNvCxnSpPr>
          <p:nvPr/>
        </p:nvCxnSpPr>
        <p:spPr>
          <a:xfrm flipH="1" flipV="1">
            <a:off x="5213385" y="3533311"/>
            <a:ext cx="393852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2B77D2E-AA72-4BF5-B452-CA70CDE8C845}"/>
              </a:ext>
            </a:extLst>
          </p:cNvPr>
          <p:cNvCxnSpPr>
            <a:cxnSpLocks/>
          </p:cNvCxnSpPr>
          <p:nvPr/>
        </p:nvCxnSpPr>
        <p:spPr>
          <a:xfrm>
            <a:off x="3858312" y="5937745"/>
            <a:ext cx="941943" cy="5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6B171D-8176-4EE5-BF69-660019BB52A6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6218586" y="5943253"/>
            <a:ext cx="1005379" cy="109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C3E38E3D-CC35-4977-AF65-A8F006BEBAF9}"/>
              </a:ext>
            </a:extLst>
          </p:cNvPr>
          <p:cNvCxnSpPr>
            <a:cxnSpLocks/>
            <a:stCxn id="88" idx="1"/>
            <a:endCxn id="29" idx="0"/>
          </p:cNvCxnSpPr>
          <p:nvPr/>
        </p:nvCxnSpPr>
        <p:spPr>
          <a:xfrm rot="10800000" flipV="1">
            <a:off x="832322" y="3551190"/>
            <a:ext cx="991712" cy="192618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87662E6-3911-42A9-BEC2-6C5DCBA38390}"/>
              </a:ext>
            </a:extLst>
          </p:cNvPr>
          <p:cNvCxnSpPr>
            <a:cxnSpLocks/>
            <a:stCxn id="77" idx="2"/>
            <a:endCxn id="8" idx="0"/>
          </p:cNvCxnSpPr>
          <p:nvPr/>
        </p:nvCxnSpPr>
        <p:spPr>
          <a:xfrm>
            <a:off x="8062142" y="2823100"/>
            <a:ext cx="20657" cy="2994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BB61EC6A-E71F-4C97-A273-D06F3BC69388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6B2E714A-EE2E-463D-A054-21DD2669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VGG Architecture (</a:t>
            </a:r>
            <a:r>
              <a:rPr lang="en-US" sz="4000" dirty="0" err="1">
                <a:solidFill>
                  <a:schemeClr val="bg1"/>
                </a:solidFill>
                <a:latin typeface="Quicksand Book" panose="02070303000000060000" pitchFamily="18" charset="0"/>
              </a:rPr>
              <a:t>insipired</a:t>
            </a:r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)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D0F2F57-A076-4C6E-A0AA-4DBB948E0D98}"/>
              </a:ext>
            </a:extLst>
          </p:cNvPr>
          <p:cNvCxnSpPr/>
          <p:nvPr/>
        </p:nvCxnSpPr>
        <p:spPr>
          <a:xfrm>
            <a:off x="-530978" y="4585062"/>
            <a:ext cx="1064622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806A1E23-854A-4F58-B64B-736CABD6E380}"/>
                  </a:ext>
                </a:extLst>
              </p:cNvPr>
              <p:cNvSpPr txBox="1"/>
              <p:nvPr/>
            </p:nvSpPr>
            <p:spPr>
              <a:xfrm>
                <a:off x="1168821" y="1345732"/>
                <a:ext cx="25236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:(400, 400, 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𝑐h𝑎𝑛𝑛𝑒𝑙𝑠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806A1E23-854A-4F58-B64B-736CABD6E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21" y="1345732"/>
                <a:ext cx="2523640" cy="276999"/>
              </a:xfrm>
              <a:prstGeom prst="rect">
                <a:avLst/>
              </a:prstGeom>
              <a:blipFill>
                <a:blip r:embed="rId2"/>
                <a:stretch>
                  <a:fillRect l="-966" t="-26667" r="-289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A3BF831B-C8DD-4EF8-AB29-181A1DC0AD05}"/>
              </a:ext>
            </a:extLst>
          </p:cNvPr>
          <p:cNvCxnSpPr>
            <a:cxnSpLocks/>
            <a:stCxn id="57" idx="1"/>
            <a:endCxn id="40" idx="0"/>
          </p:cNvCxnSpPr>
          <p:nvPr/>
        </p:nvCxnSpPr>
        <p:spPr>
          <a:xfrm rot="10800000" flipV="1">
            <a:off x="639529" y="1484231"/>
            <a:ext cx="529293" cy="467745"/>
          </a:xfrm>
          <a:prstGeom prst="bent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577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light, white&#10;&#10;Description generated with very high confidence">
            <a:extLst>
              <a:ext uri="{FF2B5EF4-FFF2-40B4-BE49-F238E27FC236}">
                <a16:creationId xmlns:a16="http://schemas.microsoft.com/office/drawing/2014/main" id="{4221518A-EB9B-469B-ADED-CE9F8C23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0" y="2455448"/>
            <a:ext cx="3144639" cy="3193122"/>
          </a:xfrm>
          <a:prstGeom prst="rect">
            <a:avLst/>
          </a:prstGeom>
        </p:spPr>
      </p:pic>
      <p:pic>
        <p:nvPicPr>
          <p:cNvPr id="9" name="Picture 9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A3E802EB-6784-453F-9D07-BA002211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13" y="2457736"/>
            <a:ext cx="4751747" cy="320816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6922EDE-DA3C-4450-8939-3437461B328F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7143BE1-D8EB-4F3A-9913-92D35C28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VGG Architecture : Filtering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DBCEEC-FE08-44E3-B765-A7F573733169}"/>
              </a:ext>
            </a:extLst>
          </p:cNvPr>
          <p:cNvSpPr txBox="1"/>
          <p:nvPr/>
        </p:nvSpPr>
        <p:spPr>
          <a:xfrm>
            <a:off x="251953" y="1426096"/>
            <a:ext cx="87748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dirty="0">
                <a:latin typeface="Work Sans" panose="00000500000000000000" pitchFamily="2" charset="0"/>
              </a:rPr>
              <a:t>Most articles : render with </a:t>
            </a:r>
            <a:r>
              <a:rPr lang="en-US" dirty="0" err="1">
                <a:latin typeface="Work Sans" panose="00000500000000000000" pitchFamily="2" charset="0"/>
              </a:rPr>
              <a:t>lighthing</a:t>
            </a:r>
            <a:r>
              <a:rPr lang="en-US" dirty="0">
                <a:latin typeface="Work Sans" panose="00000500000000000000" pitchFamily="2" charset="0"/>
              </a:rPr>
              <a:t> =&gt; power spectrum in many frequencies</a:t>
            </a:r>
          </a:p>
        </p:txBody>
      </p:sp>
    </p:spTree>
    <p:extLst>
      <p:ext uri="{BB962C8B-B14F-4D97-AF65-F5344CB8AC3E}">
        <p14:creationId xmlns:p14="http://schemas.microsoft.com/office/powerpoint/2010/main" val="744023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Imagem do avião">
            <a:extLst>
              <a:ext uri="{FF2B5EF4-FFF2-40B4-BE49-F238E27FC236}">
                <a16:creationId xmlns:a16="http://schemas.microsoft.com/office/drawing/2014/main" id="{59C87317-ACB2-4006-81E8-880E9A8F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6" y="2368108"/>
            <a:ext cx="3348180" cy="3348180"/>
          </a:xfrm>
          <a:prstGeom prst="rect">
            <a:avLst/>
          </a:prstGeom>
        </p:spPr>
      </p:pic>
      <p:pic>
        <p:nvPicPr>
          <p:cNvPr id="7" name="Picture 7" descr="A close up of a door&#10;&#10;Description generated with high confidence">
            <a:extLst>
              <a:ext uri="{FF2B5EF4-FFF2-40B4-BE49-F238E27FC236}">
                <a16:creationId xmlns:a16="http://schemas.microsoft.com/office/drawing/2014/main" id="{507111CE-9EC1-49D1-A73F-5D4D2381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81" y="2364887"/>
            <a:ext cx="4715242" cy="335462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54F442-185C-4BA7-9858-FCF234B98A68}"/>
              </a:ext>
            </a:extLst>
          </p:cNvPr>
          <p:cNvCxnSpPr>
            <a:cxnSpLocks/>
          </p:cNvCxnSpPr>
          <p:nvPr/>
        </p:nvCxnSpPr>
        <p:spPr>
          <a:xfrm>
            <a:off x="3858312" y="5937745"/>
            <a:ext cx="941943" cy="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DF8FE7E-7D1E-441B-AB5E-14861E0DDC39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AC04DB2-09A6-45EE-8EF5-28FC392DD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VGG Architecture : Filtering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70A6775-A208-42F0-93E2-1ECC01EDE1F7}"/>
              </a:ext>
            </a:extLst>
          </p:cNvPr>
          <p:cNvSpPr txBox="1"/>
          <p:nvPr/>
        </p:nvSpPr>
        <p:spPr>
          <a:xfrm>
            <a:off x="251953" y="1426096"/>
            <a:ext cx="622285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dirty="0">
                <a:latin typeface="Work Sans" panose="00000500000000000000" pitchFamily="2" charset="0"/>
              </a:rPr>
              <a:t>Our solution: silhouette =&gt; high frequency information</a:t>
            </a:r>
          </a:p>
          <a:p>
            <a:pPr/>
            <a:r>
              <a:rPr lang="en-US" dirty="0">
                <a:latin typeface="Work Sans" panose="00000500000000000000" pitchFamily="2" charset="0"/>
              </a:rPr>
              <a:t>Less CNN / </a:t>
            </a:r>
            <a:r>
              <a:rPr lang="en-US" dirty="0" err="1">
                <a:latin typeface="Work Sans" panose="00000500000000000000" pitchFamily="2" charset="0"/>
              </a:rPr>
              <a:t>MaxPool</a:t>
            </a:r>
            <a:r>
              <a:rPr lang="en-US" dirty="0">
                <a:latin typeface="Work Sans" panose="00000500000000000000" pitchFamily="2" charset="0"/>
              </a:rPr>
              <a:t> layers may give a better result</a:t>
            </a:r>
          </a:p>
        </p:txBody>
      </p:sp>
    </p:spTree>
    <p:extLst>
      <p:ext uri="{BB962C8B-B14F-4D97-AF65-F5344CB8AC3E}">
        <p14:creationId xmlns:p14="http://schemas.microsoft.com/office/powerpoint/2010/main" val="4053717554"/>
      </p:ext>
    </p:extLst>
  </p:cSld>
  <p:clrMapOvr>
    <a:masterClrMapping/>
  </p:clrMapOvr>
</p:sld>
</file>

<file path=ppt/slides/slide23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p:cxnSp><p:nvCxnSpPr><p:cNvPr id="5" name="Straight Arrow Connector 4"><a:extLst><a:ext uri="{FF2B5EF4-FFF2-40B4-BE49-F238E27FC236}"><a16:creationId xmlns:a16="http://schemas.microsoft.com/office/drawing/2014/main" id="{54811EAF-92EB-4BE6-A00B-41A0A5027FE3}"/></a:ext></a:extLst></p:cNvPr><p:cNvCxnSpPr><a:cxnSpLocks/><a:stCxn id="8" idx="3"/></p:cNvCxnSpPr><p:nvPr/></p:nvCxnSpPr><p:spPr><a:xfrm flipV="1"><a:off x="985578" y="2481048"/><a:ext cx="344365" cy="4110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7" name="Rectangle: Rounded Corners 6"><a:extLst><a:ext uri="{FF2B5EF4-FFF2-40B4-BE49-F238E27FC236}"><a16:creationId xmlns:a16="http://schemas.microsoft.com/office/drawing/2014/main" id="{73094DC5-8B85-41A8-A565-E85F63048E1D}"/></a:ext></a:extLst></p:cNvPr><p:cNvSpPr/><p:nvPr/></p:nvSpPr><p:spPr><a:xfrm><a:off x="1340081" y="2028940"/><a:ext cx="747184" cy="912437"/></a:xfrm><a:prstGeom prst="roundRect"><a:avLst/></a:prstGeom><a:solidFill><a:schemeClr val="accent1"/></a:solidFill><a:ln w="28575"><a:solidFill><a:schemeClr val="accent1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Conv2D</a:t></a:r></a:p><a:p><a:pPr algn="ctr"/><a:r><a:rPr lang="en-US" b="1"><a:solidFill><a:schemeClr val="bg1"/></a:solidFill><a:cs typeface="Calibri"/></a:rPr><a:t>(16)</a:t></a:r></a:p></p:txBody></p:sp><p:sp><p:nvSpPr><p:cNvPr id="8" name="Rectangle: Rounded Corners 7"><a:extLst><a:ext uri="{FF2B5EF4-FFF2-40B4-BE49-F238E27FC236}"><a16:creationId xmlns:a16="http://schemas.microsoft.com/office/drawing/2014/main" id="{E3DF124D-92A6-4766-9C5C-00806B788DBA}"/></a:ext></a:extLst></p:cNvPr><p:cNvSpPr/><p:nvPr/></p:nvSpPr><p:spPr><a:xfrm><a:off x="279707" y="2028939"/><a:ext cx="705871" cy="912437"/></a:xfrm><a:prstGeom prst="roundRect"><a:avLst/></a:prstGeom><a:solidFill><a:schemeClr val="accent2"/></a:solidFill><a:ln w="28575"><a:solidFill><a:schemeClr val="accent2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Max</a:t></a:r><a:br><a:rPr lang="en-US" b="1"><a:solidFill><a:schemeClr val="bg1"/></a:solidFill><a:cs typeface="Calibri"/></a:rPr></a:br><a:r><a:rPr lang="en-US" b="1"><a:solidFill><a:schemeClr val="bg1"/></a:solidFill><a:cs typeface="Calibri"/></a:rPr><a:t>Pool</a:t></a:r></a:p></p:txBody></p:sp><p:sp><p:nvSpPr><p:cNvPr id="29" name="Rectangle: Rounded Corners 28"><a:extLst><a:ext uri="{FF2B5EF4-FFF2-40B4-BE49-F238E27FC236}"><a16:creationId xmlns:a16="http://schemas.microsoft.com/office/drawing/2014/main" id="{BE02F771-F4CE-4A44-8F4B-2F8EE0DDE572}"/></a:ext></a:extLst></p:cNvPr><p:cNvSpPr/><p:nvPr/></p:nvSpPr><p:spPr><a:xfrm><a:off x="265935" y="4348145"/><a:ext cx="1146545" cy="912437"/></a:xfrm><a:prstGeom prst="roundRect"><a:avLst/></a:prstGeom><a:solidFill><a:schemeClr val="accent6"/></a:solidFill><a:ln w="28575"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Flatten</a:t></a:r><a:endParaRPr lang="en-US" b="1"><a:solidFill><a:schemeClr val="bg1"/></a:solidFill></a:endParaRPr></a:p></p:txBody></p:sp><p:cxnSp><p:nvCxnSpPr><p:cNvPr id="36" name="Straight Arrow Connector 35"><a:extLst><a:ext uri="{FF2B5EF4-FFF2-40B4-BE49-F238E27FC236}"><a16:creationId xmlns:a16="http://schemas.microsoft.com/office/drawing/2014/main" id="{D3B47B23-5D4C-493F-8C46-8443B3C02764}"/></a:ext></a:extLst></p:cNvPr><p:cNvCxnSpPr><a:cxnSpLocks/></p:cNvCxnSpPr><p:nvPr/></p:nvCxnSpPr><p:spPr><a:xfrm><a:off x="1448373" y="4822288"/><a:ext cx="873088" cy="5509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37" name="Rectangle: Rounded Corners 36"><a:extLst><a:ext uri="{FF2B5EF4-FFF2-40B4-BE49-F238E27FC236}"><a16:creationId xmlns:a16="http://schemas.microsoft.com/office/drawing/2014/main" id="{FCFBA9C9-C887-44BD-8459-543D26C6B99C}"/></a:ext></a:extLst></p:cNvPr><p:cNvSpPr/><p:nvPr/></p:nvSpPr><p:spPr><a:xfrm><a:off x="2331600" y="4375689"/><a:ext cx="1408194" cy="884895"/></a:xfrm><a:prstGeom prst="roundRect"><a:avLst/></a:prstGeom><a:solidFill><a:srgbClr val="7030A0"/></a:solidFill><a:ln w="28575"><a:solidFill><a:srgbClr val="7030A0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Dropout</a:t></a:r></a:p><a:p><a:pPr algn="ctr"/><a:r><a:rPr lang="en-US" b="1"><a:solidFill><a:schemeClr val="bg1"/></a:solidFill><a:cs typeface="Calibri"/></a:rPr><a:t>10%</a:t></a:r></a:p></p:txBody></p:sp><p:cxnSp><p:nvCxnSpPr><p:cNvPr id="38" name="Straight Arrow Connector 37"><a:extLst><a:ext uri="{FF2B5EF4-FFF2-40B4-BE49-F238E27FC236}"><a16:creationId xmlns:a16="http://schemas.microsoft.com/office/drawing/2014/main" id="{65A9D1E2-9ED9-4F84-88A1-D528BBEFFCED}"/></a:ext></a:extLst></p:cNvPr><p:cNvCxnSpPr><a:cxnSpLocks/></p:cNvCxnSpPr><p:nvPr/></p:nvCxnSpPr><p:spPr><a:xfrm flipV="1"><a:off x="3720601" y="4827795"/><a:ext cx="1134737" cy="8262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cxnSp><p:nvCxnSpPr><p:cNvPr id="39" name="Straight Arrow Connector 38"><a:extLst><a:ext uri="{FF2B5EF4-FFF2-40B4-BE49-F238E27FC236}"><a16:creationId xmlns:a16="http://schemas.microsoft.com/office/drawing/2014/main" id="{E2078ABE-866A-40B2-95E2-BDEBB80D1921}"/></a:ext></a:extLst></p:cNvPr><p:cNvCxnSpPr><a:cxnSpLocks/></p:cNvCxnSpPr><p:nvPr/></p:nvCxnSpPr><p:spPr><a:xfrm flipV="1"><a:off x="6034143" y="4823836"/><a:ext cx="1075871" cy="8262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42" name="Rectangle: Rounded Corners 41"><a:extLst><a:ext uri="{FF2B5EF4-FFF2-40B4-BE49-F238E27FC236}"><a16:creationId xmlns:a16="http://schemas.microsoft.com/office/drawing/2014/main" id="{FC4510F6-71AD-4A29-8687-21F1CB123F73}"/></a:ext></a:extLst></p:cNvPr><p:cNvSpPr/><p:nvPr/></p:nvSpPr><p:spPr><a:xfrm><a:off x="7114301" y="4346255"/><a:ext cx="1335202" cy="914328"/></a:xfrm><a:prstGeom prst="roundRect"><a:avLst/></a:prstGeom><a:solidFill><a:srgbClr val="7030A0"/></a:solidFill><a:ln w="28575"><a:solidFill><a:srgbClr val="7030A0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Dropout</a:t></a:r></a:p><a:p><a:pPr algn="ctr"/><a:r><a:rPr lang="en-US" b="1"><a:solidFill><a:schemeClr val="bg1"/></a:solidFill><a:cs typeface="Calibri"/></a:rPr><a:t>10%</a:t></a:r></a:p></p:txBody></p:sp><p:cxnSp><p:nvCxnSpPr><p:cNvPr id="44" name="Straight Arrow Connector 43"><a:extLst><a:ext uri="{FF2B5EF4-FFF2-40B4-BE49-F238E27FC236}"><a16:creationId xmlns:a16="http://schemas.microsoft.com/office/drawing/2014/main" id="{7BE8BBDC-5717-42A6-91BD-C94DCE417D81}"/></a:ext></a:extLst></p:cNvPr><p:cNvCxnSpPr><a:cxnSpLocks/></p:cNvCxnSpPr><p:nvPr/></p:nvCxnSpPr><p:spPr><a:xfrm flipH="1"><a:off x="7774807" y="5262960"/><a:ext cx="8263" cy="280931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45" name="Rectangle: Rounded Corners 44"><a:extLst><a:ext uri="{FF2B5EF4-FFF2-40B4-BE49-F238E27FC236}"><a16:creationId xmlns:a16="http://schemas.microsoft.com/office/drawing/2014/main" id="{373925FD-F669-4A3E-AD66-749FA88879DB}"/></a:ext></a:extLst></p:cNvPr><p:cNvSpPr/><p:nvPr/></p:nvSpPr><p:spPr><a:xfrm><a:off x="4893018" y="4375687"/><a:ext cx="1201629" cy="884895"/></a:xfrm><a:prstGeom prst="roundRect"><a:avLst/></a:prstGeom><a:solidFill><a:srgbClr val="FF0000"/></a:solidFill><a:ln w="28575"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Dense</a:t></a:r><a:br><a:rPr lang="en-US" b="1"><a:solidFill><a:schemeClr val="bg1"/></a:solidFill><a:cs typeface="Calibri"/></a:rPr></a:br><a:r><a:rPr lang="en-US" b="1"><a:solidFill><a:schemeClr val="bg1"/></a:solidFill><a:cs typeface="Calibri"/></a:rPr><a:t>(MLP - X)</a:t></a:r></a:p></p:txBody></p:sp><p:cxnSp><p:nvCxnSpPr><p:cNvPr id="48" name="Straight Arrow Connector 47"><a:extLst><a:ext uri="{FF2B5EF4-FFF2-40B4-BE49-F238E27FC236}"><a16:creationId xmlns:a16="http://schemas.microsoft.com/office/drawing/2014/main" id="{6692C5D9-8463-4311-826D-B9328F7B09C4}"/></a:ext></a:extLst></p:cNvPr><p:cNvCxnSpPr><a:cxnSpLocks/></p:cNvCxnSpPr><p:nvPr/></p:nvCxnSpPr><p:spPr><a:xfrm flipH="1" flipV="1"><a:off x="6108506" y="6039650"/><a:ext cx="1096178" cy="8262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cxnSp><p:nvCxnSpPr><p:cNvPr id="50" name="Straight Arrow Connector 49"><a:extLst><a:ext uri="{FF2B5EF4-FFF2-40B4-BE49-F238E27FC236}"><a16:creationId xmlns:a16="http://schemas.microsoft.com/office/drawing/2014/main" id="{F6472442-F33D-4EC2-8761-69CBDC73CBA6}"/></a:ext></a:extLst></p:cNvPr><p:cNvCxnSpPr><a:cxnSpLocks/></p:cNvCxnSpPr><p:nvPr/></p:nvCxnSpPr><p:spPr><a:xfrm flipH="1" flipV="1"><a:off x="3753650" y="6039649"/><a:ext cx="1151262" cy="8262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cxnSp><p:nvCxnSpPr><p:cNvPr id="52" name="Straight Arrow Connector 51"><a:extLst><a:ext uri="{FF2B5EF4-FFF2-40B4-BE49-F238E27FC236}"><a16:creationId xmlns:a16="http://schemas.microsoft.com/office/drawing/2014/main" id="{69B50E9A-C7CF-4618-81CB-061472D93E09}"/></a:ext></a:extLst></p:cNvPr><p:cNvCxnSpPr><a:cxnSpLocks/></p:cNvCxnSpPr><p:nvPr/></p:nvCxnSpPr><p:spPr><a:xfrm flipH="1" flipV="1"><a:off x="1440108" y="6039649"/><a:ext cx="1041094" cy="8262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53" name="Rectangle: Rounded Corners 52"><a:extLst><a:ext uri="{FF2B5EF4-FFF2-40B4-BE49-F238E27FC236}"><a16:creationId xmlns:a16="http://schemas.microsoft.com/office/drawing/2014/main" id="{68D6E027-63DA-4A43-8710-11AF98FE3196}"/></a:ext></a:extLst></p:cNvPr><p:cNvSpPr/><p:nvPr/></p:nvSpPr><p:spPr><a:xfrm><a:off x="7114299" y="5550189"/><a:ext cx="1376515" cy="959601"/></a:xfrm><a:prstGeom prst="roundRect"><a:avLst/></a:prstGeom><a:solidFill><a:srgbClr val="FF0000"/></a:solidFill><a:ln w="28575"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Dense</a:t></a:r><a:br><a:rPr lang="en-US" b="1"><a:solidFill><a:schemeClr val="bg1"/></a:solidFill><a:cs typeface="Calibri"/></a:rPr></a:br><a:r><a:rPr lang="en-US" b="1"><a:solidFill><a:schemeClr val="bg1"/></a:solidFill><a:cs typeface="Calibri"/></a:rPr><a:t>(MLP – X/2)</a:t></a:r></a:p></p:txBody></p:sp><p:sp><p:nvSpPr><p:cNvPr id="54" name="Rectangle: Rounded Corners 53"><a:extLst><a:ext uri="{FF2B5EF4-FFF2-40B4-BE49-F238E27FC236}"><a16:creationId xmlns:a16="http://schemas.microsoft.com/office/drawing/2014/main" id="{261D35CE-4B1F-45D8-8F66-8BA3A82E6F65}"/></a:ext></a:extLst></p:cNvPr><p:cNvSpPr/><p:nvPr/></p:nvSpPr><p:spPr><a:xfrm><a:off x="4893018" y="5546230"/><a:ext cx="1201629" cy="953750"/></a:xfrm><a:prstGeom prst="roundRect"><a:avLst/></a:prstGeom><a:solidFill><a:srgbClr val="7030A0"/></a:solidFill><a:ln w="28575"><a:solidFill><a:srgbClr val="7030A0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Dropout</a:t></a:r></a:p><a:p><a:pPr algn="ctr"/><a:r><a:rPr lang="en-US" b="1"><a:solidFill><a:schemeClr val="bg1"/></a:solidFill><a:cs typeface="Calibri"/></a:rPr><a:t>10%</a:t></a:r></a:p></p:txBody></p:sp><p:sp><p:nvSpPr><p:cNvPr id="55" name="Rectangle: Rounded Corners 54"><a:extLst><a:ext uri="{FF2B5EF4-FFF2-40B4-BE49-F238E27FC236}"><a16:creationId xmlns:a16="http://schemas.microsoft.com/office/drawing/2014/main" id="{00C7BB0B-814B-4BB2-B727-62FB20743AD0}"/></a:ext></a:extLst></p:cNvPr><p:cNvSpPr/><p:nvPr/></p:nvSpPr><p:spPr><a:xfrm><a:off x="2331597" y="5546229"/><a:ext cx="1408194" cy="953750"/></a:xfrm><a:prstGeom prst="roundRect"><a:avLst/></a:prstGeom><a:solidFill><a:srgbClr val="FF0000"/></a:solidFill><a:ln w="28575"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Dense</a:t></a:r><a:br><a:rPr lang="en-US" b="1"><a:solidFill><a:schemeClr val="bg1"/></a:solidFill><a:cs typeface="Calibri"/></a:rPr></a:br><a:r><a:rPr lang="en-US" b="1"><a:solidFill><a:schemeClr val="bg1"/></a:solidFill><a:cs typeface="Calibri"/></a:rPr><a:t>(MLP - Out)</a:t></a:r></a:p></p:txBody></p:sp><p:cxnSp><p:nvCxnSpPr><p:cNvPr id="56" name="Straight Arrow Connector 55"><a:extLst><a:ext uri="{FF2B5EF4-FFF2-40B4-BE49-F238E27FC236}"><a16:creationId xmlns:a16="http://schemas.microsoft.com/office/drawing/2014/main" id="{DE2A6C72-1531-4E2E-AE0C-EB2EDCE56630}"/></a:ext></a:extLst></p:cNvPr><p:cNvCxnSpPr><a:cxnSpLocks/><a:stCxn id="7" idx="3"/><a:endCxn id="58" idx="1"/></p:cNvCxnSpPr><p:nvPr/></p:nvCxnSpPr><p:spPr><a:xfrm flipV="1"><a:off x="2087265" y="2485157"/><a:ext cx="340730" cy="2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58" name="Rectangle: Rounded Corners 57"><a:extLst><a:ext uri="{FF2B5EF4-FFF2-40B4-BE49-F238E27FC236}"><a16:creationId xmlns:a16="http://schemas.microsoft.com/office/drawing/2014/main" id="{35EC97F0-D9FB-424A-AD91-60336DDBBCD4}"/></a:ext></a:extLst></p:cNvPr><p:cNvSpPr/><p:nvPr/></p:nvSpPr><p:spPr><a:xfrm><a:off x="2427995" y="2028938"/><a:ext cx="705871" cy="912437"/></a:xfrm><a:prstGeom prst="roundRect"><a:avLst/></a:prstGeom><a:solidFill><a:schemeClr val="accent2"/></a:solidFill><a:ln w="28575"><a:solidFill><a:schemeClr val="accent2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Max</a:t></a:r><a:br><a:rPr lang="en-US" b="1"><a:solidFill><a:schemeClr val="bg1"/></a:solidFill><a:cs typeface="Calibri"/></a:rPr></a:br><a:r><a:rPr lang="en-US" b="1"><a:solidFill><a:schemeClr val="bg1"/></a:solidFill><a:cs typeface="Calibri"/></a:rPr><a:t>Pool</a:t></a:r></a:p></p:txBody></p:sp><p:cxnSp><p:nvCxnSpPr><p:cNvPr id="59" name="Straight Arrow Connector 58"><a:extLst><a:ext uri="{FF2B5EF4-FFF2-40B4-BE49-F238E27FC236}"><a16:creationId xmlns:a16="http://schemas.microsoft.com/office/drawing/2014/main" id="{0670A989-A585-4E39-B63C-6F0ED54D6048}"/></a:ext></a:extLst></p:cNvPr><p:cNvCxnSpPr><a:cxnSpLocks/><a:stCxn id="58" idx="3"/><a:endCxn id="60" idx="1"/></p:cNvCxnSpPr><p:nvPr/></p:nvCxnSpPr><p:spPr><a:xfrm><a:off x="3133866" y="2485157"/><a:ext cx="340732" cy="1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60" name="Rectangle: Rounded Corners 59"><a:extLst><a:ext uri="{FF2B5EF4-FFF2-40B4-BE49-F238E27FC236}"><a16:creationId xmlns:a16="http://schemas.microsoft.com/office/drawing/2014/main" id="{044B210B-2AE1-4EFD-B20C-815C83C5CAFE}"/></a:ext></a:extLst></p:cNvPr><p:cNvSpPr/><p:nvPr/></p:nvSpPr><p:spPr><a:xfrm><a:off x="3474598" y="2028939"/><a:ext cx="747184" cy="912437"/></a:xfrm><a:prstGeom prst="roundRect"><a:avLst/></a:prstGeom><a:solidFill><a:schemeClr val="accent1"/></a:solidFill><a:ln w="28575"><a:solidFill><a:schemeClr val="accent1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Conv2D</a:t></a:r></a:p><a:p><a:pPr algn="ctr"/><a:r><a:rPr lang="en-US" b="1"><a:solidFill><a:schemeClr val="bg1"/></a:solidFill><a:cs typeface="Calibri"/></a:rPr><a:t>(48)</a:t></a:r></a:p></p:txBody></p:sp><p:cxnSp><p:nvCxnSpPr><p:cNvPr id="61" name="Straight Arrow Connector 60"><a:extLst><a:ext uri="{FF2B5EF4-FFF2-40B4-BE49-F238E27FC236}"><a16:creationId xmlns:a16="http://schemas.microsoft.com/office/drawing/2014/main" id="{C13745CF-44EE-446A-865A-ACC47E79D785}"/></a:ext></a:extLst></p:cNvPr><p:cNvCxnSpPr><a:cxnSpLocks/><a:stCxn id="60" idx="3"/><a:endCxn id="62" idx="1"/></p:cNvCxnSpPr><p:nvPr/></p:nvCxnSpPr><p:spPr><a:xfrm><a:off x="4221782" y="2485158"/><a:ext cx="340730" cy="1414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62" name="Rectangle: Rounded Corners 61"><a:extLst><a:ext uri="{FF2B5EF4-FFF2-40B4-BE49-F238E27FC236}"><a16:creationId xmlns:a16="http://schemas.microsoft.com/office/drawing/2014/main" id="{C11F6705-6641-4168-A0E2-931BB940B342}"/></a:ext></a:extLst></p:cNvPr><p:cNvSpPr/><p:nvPr/></p:nvSpPr><p:spPr><a:xfrm><a:off x="4562512" y="2030353"/><a:ext cx="705871" cy="912437"/></a:xfrm><a:prstGeom prst="roundRect"><a:avLst/></a:prstGeom><a:solidFill><a:schemeClr val="accent2"/></a:solidFill><a:ln w="28575"><a:solidFill><a:schemeClr val="accent2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Max</a:t></a:r><a:br><a:rPr lang="en-US" b="1"><a:solidFill><a:schemeClr val="bg1"/></a:solidFill><a:cs typeface="Calibri"/></a:rPr></a:br><a:r><a:rPr lang="en-US" b="1"><a:solidFill><a:schemeClr val="bg1"/></a:solidFill><a:cs typeface="Calibri"/></a:rPr><a:t>Pool</a:t></a:r></a:p></p:txBody></p:sp><p:cxnSp><p:nvCxnSpPr><p:cNvPr id="63" name="Straight Arrow Connector 62"><a:extLst><a:ext uri="{FF2B5EF4-FFF2-40B4-BE49-F238E27FC236}"><a16:creationId xmlns:a16="http://schemas.microsoft.com/office/drawing/2014/main" id="{2BD2EA72-AFF0-4D92-B50C-3D27C14F1297}"/></a:ext></a:extLst></p:cNvPr><p:cNvCxnSpPr><a:cxnSpLocks/><a:stCxn id="62" idx="3"/><a:endCxn id="64" idx="1"/></p:cNvCxnSpPr><p:nvPr/></p:nvCxnSpPr><p:spPr><a:xfrm><a:off x="5268383" y="2486572"/><a:ext cx="326961" cy="709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64" name="Rectangle: Rounded Corners 63"><a:extLst><a:ext uri="{FF2B5EF4-FFF2-40B4-BE49-F238E27FC236}"><a16:creationId xmlns:a16="http://schemas.microsoft.com/office/drawing/2014/main" id="{860EEB17-A338-4DDA-986C-C907C517B7D1}"/></a:ext></a:extLst></p:cNvPr><p:cNvSpPr/><p:nvPr/></p:nvSpPr><p:spPr><a:xfrm><a:off x="5595344" y="2031062"/><a:ext cx="747184" cy="912437"/></a:xfrm><a:prstGeom prst="roundRect"><a:avLst/></a:prstGeom><a:solidFill><a:schemeClr val="accent1"/></a:solidFill><a:ln w="28575"><a:solidFill><a:schemeClr val="accent1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Conv2D</a:t></a:r></a:p><a:p><a:pPr algn="ctr"/><a:r><a:rPr lang="en-US" b="1"><a:solidFill><a:schemeClr val="bg1"/></a:solidFill><a:cs typeface="Calibri"/></a:rPr><a:t>(72)</a:t></a:r></a:p></p:txBody></p:sp><p:cxnSp><p:nvCxnSpPr><p:cNvPr id="65" name="Straight Arrow Connector 64"><a:extLst><a:ext uri="{FF2B5EF4-FFF2-40B4-BE49-F238E27FC236}"><a16:creationId xmlns:a16="http://schemas.microsoft.com/office/drawing/2014/main" id="{C6729169-69C4-430D-BE26-D8A6E15B6DE1}"/></a:ext></a:extLst></p:cNvPr><p:cNvCxnSpPr><a:cxnSpLocks/><a:stCxn id="64" idx="3"/><a:endCxn id="66" idx="1"/></p:cNvCxnSpPr><p:nvPr/></p:nvCxnSpPr><p:spPr><a:xfrm><a:off x="6342528" y="2487281"/><a:ext cx="340732" cy="709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66" name="Rectangle: Rounded Corners 65"><a:extLst><a:ext uri="{FF2B5EF4-FFF2-40B4-BE49-F238E27FC236}"><a16:creationId xmlns:a16="http://schemas.microsoft.com/office/drawing/2014/main" id="{539A162A-C035-4E77-933A-8A267EBD6345}"/></a:ext></a:extLst></p:cNvPr><p:cNvSpPr/><p:nvPr/></p:nvSpPr><p:spPr><a:xfrm><a:off x="6683260" y="2031771"/><a:ext cx="747184" cy="912437"/></a:xfrm><a:prstGeom prst="roundRect"><a:avLst/></a:prstGeom><a:solidFill><a:schemeClr val="accent1"/></a:solidFill><a:ln w="28575"><a:solidFill><a:schemeClr val="accent1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Conv2D</a:t></a:r></a:p><a:p><a:pPr algn="ctr"/><a:r><a:rPr lang="en-US" b="1"><a:solidFill><a:schemeClr val="bg1"/></a:solidFill><a:cs typeface="Calibri"/></a:rPr><a:t>(72)</a:t></a:r></a:p></p:txBody></p:sp><p:cxnSp><p:nvCxnSpPr><p:cNvPr id="67" name="Straight Arrow Connector 66"><a:extLst><a:ext uri="{FF2B5EF4-FFF2-40B4-BE49-F238E27FC236}"><a16:creationId xmlns:a16="http://schemas.microsoft.com/office/drawing/2014/main" id="{1BEA3863-17E0-4D4E-893E-E568B9A48AC4}"/></a:ext></a:extLst></p:cNvPr><p:cNvCxnSpPr><a:cxnSpLocks/><a:stCxn id="66" idx="3"/><a:endCxn id="68" idx="1"/></p:cNvCxnSpPr><p:nvPr/></p:nvCxnSpPr><p:spPr><a:xfrm><a:off x="7430444" y="2487990"/><a:ext cx="313188" cy="705"/></a:xfrm><a:prstGeom prst="straightConnector1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68" name="Rectangle: Rounded Corners 67"><a:extLst><a:ext uri="{FF2B5EF4-FFF2-40B4-BE49-F238E27FC236}"><a16:creationId xmlns:a16="http://schemas.microsoft.com/office/drawing/2014/main" id="{41314AA6-9543-4960-BA8D-7035005ECE0C}"/></a:ext></a:extLst></p:cNvPr><p:cNvSpPr/><p:nvPr/></p:nvSpPr><p:spPr><a:xfrm><a:off x="7743632" y="2032476"/><a:ext cx="705871" cy="912437"/></a:xfrm><a:prstGeom prst="roundRect"><a:avLst/></a:prstGeom><a:solidFill><a:schemeClr val="accent2"/></a:solidFill><a:ln w="28575"><a:solidFill><a:schemeClr val="accent2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Max</a:t></a:r><a:br><a:rPr lang="en-US" b="1"><a:solidFill><a:schemeClr val="bg1"/></a:solidFill><a:cs typeface="Calibri"/></a:rPr></a:br><a:r><a:rPr lang="en-US" b="1"><a:solidFill><a:schemeClr val="bg1"/></a:solidFill><a:cs typeface="Calibri"/></a:rPr><a:t>Pool</a:t></a:r></a:p></p:txBody></p:sp><p:sp><p:nvSpPr><p:cNvPr id="69" name="Rectangle: Rounded Corners 68"><a:extLst><a:ext uri="{FF2B5EF4-FFF2-40B4-BE49-F238E27FC236}"><a16:creationId xmlns:a16="http://schemas.microsoft.com/office/drawing/2014/main" id="{BB47CFA0-5E1C-4CC9-82C5-D233715E33DA}"/></a:ext></a:extLst></p:cNvPr><p:cNvSpPr/><p:nvPr/></p:nvSpPr><p:spPr><a:xfrm><a:off x="265934" y="5587542"/><a:ext cx="1146545" cy="912437"/></a:xfrm><a:prstGeom prst="roundRect"><a:avLst/></a:prstGeom><a:solidFill><a:schemeClr val="tx1"/></a:solidFill><a:ln w="28575"><a:solidFill><a:schemeClr val="tx1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r><a:rPr lang="en-US" b="1"><a:solidFill><a:schemeClr val="bg1"/></a:solidFill><a:cs typeface="Calibri"/></a:rPr><a:t>Reshape</a:t></a:r><a:endParaRPr lang="en-US" b="1"><a:solidFill><a:schemeClr val="bg1"/></a:solidFill></a:endParaRPr></a:p></p:txBody></p:sp><p:cxnSp><p:nvCxnSpPr><p:cNvPr id="9" name="Conector: Angulado 8"><a:extLst><a:ext uri="{FF2B5EF4-FFF2-40B4-BE49-F238E27FC236}"><a16:creationId xmlns:a16="http://schemas.microsoft.com/office/drawing/2014/main" id="{D6BC4E68-9D98-439D-876E-345D6D7F2F5A}"/></a:ext></a:extLst></p:cNvPr><p:cNvCxnSpPr><a:stCxn id="68" idx="2"/><a:endCxn id="29" idx="0"/></p:cNvCxnSpPr><p:nvPr/></p:nvCxnSpPr><p:spPr><a:xfrm rot="5400000"><a:off x="3766272" y="17849"/><a:ext cx="1403232" cy="7257360"/></a:xfrm><a:prstGeom prst="bentConnector3"><a:avLst/></a:prstGeom><a:ln w="28575"><a:tailEnd type="triangle"/></a:ln></p:spPr><p:style><a:lnRef idx="1"><a:schemeClr val="dk1"/></a:lnRef><a:fillRef idx="0"><a:schemeClr val="dk1"/></a:fillRef><a:effectRef idx="0"><a:schemeClr val="dk1"/></a:effectRef><a:fontRef idx="minor"><a:schemeClr val="tx1"/></a:fontRef></p:style></p:cxnSp><p:sp><p:nvSpPr><p:cNvPr id="40" name="Retângulo 39"><a:extLst><a:ext uri="{FF2B5EF4-FFF2-40B4-BE49-F238E27FC236}"><a16:creationId xmlns:a16="http://schemas.microsoft.com/office/drawing/2014/main" id="{1BE28796-16DA-48C5-B607-A59B6868EABD}"/></a:ext></a:extLst></p:cNvPr><p:cNvSpPr/><p:nvPr/></p:nvSpPr><p:spPr><a:xfrm><a:off x="0" y="259024"/><a:ext cx="9144000" cy="849086"/></a:xfrm><a:prstGeom prst="rect"><a:avLst/></a:prstGeom></p:spPr><p:style><a:lnRef idx="2"><a:schemeClr val="dk1"><a:shade val="50000"/></a:schemeClr></a:lnRef><a:fillRef idx="1"><a:schemeClr val="dk1"/></a:fillRef><a:effectRef idx="0"><a:schemeClr val="dk1"/></a:effectRef><a:fontRef idx="minor"><a:schemeClr val="lt1"/></a:fontRef></p:style><p:txBody><a:bodyPr rtlCol="0" anchor="ctr"/><a:lstStyle/><a:p><a:pPr algn="ctr"/><a:endParaRPr lang="en-US"/></a:p></p:txBody></p:sp><p:sp><p:nvSpPr><p:cNvPr id="41" name="Título 1"><a:extLst><a:ext uri="{FF2B5EF4-FFF2-40B4-BE49-F238E27FC236}"><a16:creationId xmlns:a16="http://schemas.microsoft.com/office/drawing/2014/main" id="{5082F39C-2420-484A-9470-9C61FFCC08AA}"/></a:ext></a:extLst></p:cNvPr><p:cNvSpPr><a:spLocks noGrp="1"/></p:cNvSpPr><p:nvPr><p:ph type="title"/></p:nvPr></p:nvSpPr><p:spPr><a:xfrm><a:off x="171450" y="11772"/><a:ext cx="8789669" cy="1325563"/></a:xfrm></p:spPr><p:txBody><a:bodyPr><a:normAutofit/></a:bodyPr><a:lstStyle/><a:p><a:r><a:rPr lang="en-US" sz="4000" dirty="0"><a:solidFill><a:schemeClr val="bg1"/></a:solidFill><a:latin typeface="Quicksand Book" panose="02070303000000060000" pitchFamily="18" charset="0"/></a:rPr><a:t>Silhouette Architecture</a:t></a:r></a:p></p:txBody></p:sp><p:cxnSp><p:nvCxnSpPr><p:cNvPr id="43" name="Conector reto 42"><a:extLst><a:ext uri="{FF2B5EF4-FFF2-40B4-BE49-F238E27FC236}"><a16:creationId xmlns:a16="http://schemas.microsoft.com/office/drawing/2014/main" id="{5DC04E3B-C7AB-4C0F-983B-E05EB76EC023}"/></a:ext></a:extLst></p:cNvPr><p:cNvCxnSpPr/><p:nvPr/></p:nvCxnSpPr><p:spPr><a:xfrm><a:off x="-467777" y="3402873"/><a:ext cx="10646229" cy="0"/></a:xfrm><a:prstGeom prst="line"><a:avLst/></a:prstGeom><a:ln w="57150"><a:solidFill><a:schemeClr val="tx1"><a:lumMod val="50000"/><a:lumOff val="50000"/></a:schemeClr></a:solidFill><a:prstDash val="sysDot"/></a:ln></p:spPr><p:style><a:lnRef idx="1"><a:schemeClr val="accent1"/></a:lnRef><a:fillRef idx="0"><a:schemeClr val="accent1"/></a:fillRef><a:effectRef idx="0"><a:schemeClr val="accent1"/></a:effectRef><a:fontRef idx="minor"><a:schemeClr val="tx1"/></a:fontRef></p:style></p:cxnSp><mc:AlternateContent xmlns:mc="http://schemas.openxmlformats.org/markup-compatibility/2006"><mc:Choice xmlns:a14="http://schemas.microsoft.com/office/drawing/2010/main" Requires="a14"><p:sp><p:nvSpPr><p:cNvPr id="46" name="CaixaDeTexto 45"><a:extLst><a:ext uri="{FF2B5EF4-FFF2-40B4-BE49-F238E27FC236}"><a16:creationId xmlns:a16="http://schemas.microsoft.com/office/drawing/2014/main" id="{4B7F82F1-6929-4A0D-A967-B7C42D047F39}"/></a:ext></a:extLst></p:cNvPr><p:cNvSpPr txBox="1"/><p:nvPr/></p:nvSpPr><p:spPr><a:xfrm><a:off x="1130688" y="1397277"/><a:ext cx="3991414" cy="276999"/></a:xfrm><a:prstGeom prst="rect"><a:avLst/></a:prstGeom><a:noFill/></p:spPr><p:txBody><a:bodyPr wrap="none" lIns="0" tIns="0" rIns="0" bIns="0" rtlCol="0"><a:spAutoFit/></a:bodyPr><a:lstStyle/><a:p><a:pPr/><a14:m><m:oMathPara xmlns:m="http://schemas.openxmlformats.org/officeDocument/2006/math"><m:oMathParaPr><m:jc m:val="centerGroup"/></m:oMathParaPr><m:oMath xmlns:m="http://schemas.openxmlformats.org/officeDocument/2006/math"><m:acc><m:accPr><m:chr m:val="⃑"/><m:ctrlPr><a:rPr lang="en-US" b="0" i="1" smtClean="0"><a:latin typeface="Cambria Math" panose="02040503050406030204" pitchFamily="18" charset="0"/></a:rPr></m:ctrlPr></m:accPr><m:e><m:r><a:rPr lang="en-US" b="0" i="1" smtClean="0"><a:latin typeface="Cambria Math" panose="02040503050406030204" pitchFamily="18" charset="0"/></a:rPr><m:t>𝑥</m:t></m:r></m:e></m:acc><m:r><a:rPr lang="en-US" b="0" i="1" smtClean="0"><a:latin typeface="Cambria Math" panose="02040503050406030204" pitchFamily="18" charset="0"/></a:rPr><m:t>:(400, 400, </m:t></m:r><m:r><a:rPr lang="en-US" b="0" i="1" smtClean="0"><a:solidFill><a:srgbClr val="FF0000"/></a:solidFill><a:latin typeface="Cambria Math" panose="02040503050406030204" pitchFamily="18" charset="0"/></a:rPr><m:t>1 </m:t></m:r><m:r><a:rPr lang="en-US" b="0" i="1" smtClean="0"><a:solidFill><a:srgbClr val="FF0000"/></a:solidFill><a:latin typeface="Cambria Math" panose="02040503050406030204" pitchFamily="18" charset="0"/></a:rPr><m:t>𝑐h𝑎𝑛</m:t></m:r><m:r><a:rPr lang="en-US" b="0" i="1" smtClean="0"><a:solidFill><a:srgbClr val="FF0000"/></a:solidFill><a:latin typeface="Cambria Math" panose="02040503050406030204" pitchFamily="18" charset="0"/></a:rPr><m:t>𝑛𝑒𝑙</m:t></m:r><m:r><a:rPr lang="en-US" b="0" i="1" smtClean="0"><a:solidFill><a:srgbClr val="FF0000"/></a:solidFill><a:latin typeface="Cambria Math" panose="02040503050406030204" pitchFamily="18" charset="0"/></a:rPr><m:t> −</m:t></m:r><m:r><a:rPr lang="en-US" b="0" i="1" smtClean="0"><a:solidFill><a:srgbClr val="FF0000"/></a:solidFill><a:latin typeface="Cambria Math" panose="02040503050406030204" pitchFamily="18" charset="0"/></a:rPr><m:t>𝑙𝑒𝑓𝑡</m:t></m:r><m:r><a:rPr lang="en-US" b="0" i="1" smtClean="0"><a:solidFill><a:srgbClr val="FF0000"/></a:solidFill><a:latin typeface="Cambria Math" panose="02040503050406030204" pitchFamily="18" charset="0"/></a:rPr><m:t> </m:t></m:r><m:r><a:rPr lang="en-US" b="0" i="1" smtClean="0"><a:solidFill><a:srgbClr val="FF0000"/></a:solidFill><a:latin typeface="Cambria Math" panose="02040503050406030204" pitchFamily="18" charset="0"/></a:rPr><m:t>𝑐𝑎𝑚𝑒𝑟𝑎</m:t></m:r><m:r><a:rPr lang="en-US" b="0" i="1" smtClean="0"><a:solidFill><a:srgbClr val="FF0000"/></a:solidFill><a:latin typeface="Cambria Math" panose="02040503050406030204" pitchFamily="18" charset="0"/></a:rPr><m:t>)<m:oMathPara xmlns:m="http://schemas.openxmlformats.org/officeDocument/2006/math"><m:oMathParaPr><m:jc m:val="centerGroup"/></m:oMathParaPr><m:oMath xmlns:m="http://schemas.openxmlformats.org/officeDocument/2006/math"><m:acc><m:accPr><m:chr m:val="⃑"/><m:ctrlPr><a:rPr lang="en-US" b="0" i="1" smtClean="0"><a:latin typeface="Cambria Math" panose="02040503050406030204" pitchFamily="18" charset="0"/></a:rPr></m:ctrlPr></m:accPr><m:e><m:r><a:rPr lang="en-US" b="0" i="1" smtClean="0"><a:latin typeface="Cambria Math" panose="02040503050406030204" pitchFamily="18" charset="0"/></a:rPr><m:t>𝑥</m:t></m:r></m:e></m:acc><m:r><a:rPr lang="en-US" b="0" i="1" smtClean="0"><a:latin typeface="Cambria Math" panose="02040503050406030204" pitchFamily="18" charset="0"/></a:rPr><m:t>:(400, 400, </m:t></m:r><m:r><a:rPr lang="en-US" b="0" i="1" smtClean="0"><a:solidFill><a:srgbClr val="FF0000"/></a:solidFill><a:latin typeface="Cambria Math" panose="02040503050406030204" pitchFamily="18" charset="0"/></a:rPr><m:t>1 </m:t></m:r><m:r><a:rPr lang="en-US" b="0" i="1" smtClean="0"><a:solidFill><a:srgbClr val="FF0000"/></a:solidFill><a:latin typeface="Cambria Math" panose="02040503050406030204" pitchFamily="18" charset="0"/></a:rPr><m:t>𝑐h𝑎𝑛</m:t></m:r><m:r><a:rPr lang="en-US" b="0" i="1" smtClean="0"><a:solidFill><a:srgbClr val="FF0000"/></a:solidFill><a:latin typeface="Cambria Math" panose="02040503050406030204" pitchFamily="18" charset="0"/></a:rPr><m:t>𝑛𝑒𝑙</m:t></m:r><m:r><a:rPr lang="en-US" b="0" i="1" smtClean="0"><a:solidFill><a:srgbClr val="FF0000"/></a:solidFill><a:latin typeface="Cambria Math" panose="02040503050406030204" pitchFamily="18" charset="0"/></a:rPr><m:t> −</m:t></m:r><m:r><a:rPr lang="en-US" b="0" i="1" smtClean="0"><a:solidFill><a:srgbClr val="FF0000"/></a:solidFill><a:latin typeface="Cambria Math" panose="02040503050406030204" pitchFamily="18" charset="0"/></a:rPr><m:t>𝑙𝑒𝑓𝑡</m:t></m:r><m:r><a:rPr lang="en-US" b="0" i="1" smtClean="0"><a:solidFill><a:srgbClr val="FF0000"/></a:solidFill><a:latin typeface="Cambria Math" panose="02040503050406030204" pitchFamily="18" charset="0"/></a:rPr><m:t> </m:t></m:r><m:r><a:rPr lang="en-US" b="0" i="1" smtClean="0"><a:solidFill><a:srgbClr val="FF0000"/></a:solidFill><a:latin typeface="Cambria Math" panose="02040503050406030204" pitchFamily="18" charset="0"/></a:rPr><m:t>𝑐𝑎𝑚𝑒𝑟𝑎</m:t></m:r><m:r><a:rPr lang="en-US" b="0" i="1" smtClean="0"><a:solidFill><a:srgbClr val="FF0000"/></a:solidFill><a:latin typeface="Cambria Math" panose="02040503050406030204" pitchFamily="18" charset="0"/></a:rPr><m:t>)</a14:m><a:endParaRPr lang="en-US" dirty="0"/></a:p></p:txBody></p:sp></mc:Choice><mc:Fallback><p:sp><p:nvSpPr><p:cNvPr id="46" name="CaixaDeTexto 45"><a:extLst><a:ext uri="{FF2B5EF4-FFF2-40B4-BE49-F238E27FC236}"><a16:creationId xmlns:a16="http://schemas.microsoft.com/office/drawing/2014/main" id="{4B7F82F1-6929-4A0D-A967-B7C42D047F39}"/></a:ext></a:extLst></p:cNvPr><p:cNvSpPr txBox="1"><a:spLocks noRot="1" noChangeAspect="1" noMove="1" noResize="1" noEditPoints="1" noAdjustHandles="1" noChangeArrowheads="1" noChangeShapeType="1" noTextEdit="1"/></p:cNvSpPr><p:nvPr/></p:nvSpPr><p:spPr><a:xfrm><a:off x="1130688" y="1397277"/><a:ext cx="3991414" cy="276999"/></a:xfrm><a:prstGeom prst="rect"><a:avLst/></a:prstGeom><a:blipFill><a:blip r:embed="rId2"/><a:stretch><a:fillRect l="-458" t="-23913" r="-1679" b="-32609"/></a:stretch></a:blipFill></p:spPr><p:txBody><a:bodyPr/><a:lstStyle/><a:p><a:r><a:rPr lang="en-US"><a:noFill/></a:rPr><a:t> </a:t></a:r></a:p></p:txBody></p:sp></mc:Fallback></mc:AlternateContent><p:cxnSp><p:nvCxnSpPr><p:cNvPr id="47" name="Conector: Angulado 46"><a:extLst><a:ext uri="{FF2B5EF4-FFF2-40B4-BE49-F238E27FC236}"><a16:creationId xmlns:a16="http://schemas.microsoft.com/office/drawing/2014/main" id="{B4465ED3-1C95-4CF8-BD06-7AE9CCBA1EA7}"/></a:ext></a:extLst></p:cNvPr><p:cNvCxnSpPr><a:cxnSpLocks/><a:stCxn id="46" idx="1"/><a:endCxn id="8" idx="0"/></p:cNvCxnSpPr><p:nvPr/></p:nvCxnSpPr><p:spPr><a:xfrm rot="10800000" flipV="1"><a:off x="632644" y="1535777"/><a:ext cx="498045" cy="493162"/></a:xfrm><a:prstGeom prst="bentConnector2"><a:avLst/></a:prstGeom><a:ln w="28575"><a:solidFill><a:schemeClr val="tx1"><a:lumMod val="95000"/><a:lumOff val="5000"/></a:schemeClr></a:solidFill><a:tailEnd type="triangle"/></a:ln></p:spPr><p:style><a:lnRef idx="1"><a:schemeClr val="accent1"/></a:lnRef><a:fillRef idx="0"><a:schemeClr val="accent1"/></a:fillRef><a:effectRef idx="0"><a:schemeClr val="accent1"/></a:effectRef><a:fontRef idx="minor"><a:schemeClr val="tx1"/></a:fontRef></p:style></p:cxnSp></p:spTree><p:extLst><p:ext uri="{BB962C8B-B14F-4D97-AF65-F5344CB8AC3E}"><p14:creationId xmlns:p14="http://schemas.microsoft.com/office/powerpoint/2010/main" val="1916683350"/></p:ext></p:extLst></p:cSld><p:clrMapOvr><a:masterClrMapping/></p:clrMapOvr>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E12D15B6-0A88-4425-B12F-90E5987D0B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2427135"/>
                  </p:ext>
                </p:extLst>
              </p:nvPr>
            </p:nvGraphicFramePr>
            <p:xfrm>
              <a:off x="4251557" y="887644"/>
              <a:ext cx="4876800" cy="27432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76800" cy="2743201"/>
                    </a:xfrm>
                    <a:prstGeom prst="rect">
                      <a:avLst/>
                    </a:prstGeom>
                  </am3d:spPr>
                  <am3d:camera>
                    <am3d:pos x="0" y="0" z="667850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-17157960" dy="-18000000" dz="-18201024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12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E12D15B6-0A88-4425-B12F-90E5987D0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1557" y="887644"/>
                <a:ext cx="4876800" cy="2743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9652BB96-872B-4AAE-89F6-140AFE5C7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1403843"/>
                  </p:ext>
                </p:extLst>
              </p:nvPr>
            </p:nvGraphicFramePr>
            <p:xfrm>
              <a:off x="4677811" y="3906430"/>
              <a:ext cx="4024290" cy="27431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24290" cy="2743199"/>
                    </a:xfrm>
                    <a:prstGeom prst="rect">
                      <a:avLst/>
                    </a:prstGeom>
                  </am3d:spPr>
                  <am3d:camera>
                    <am3d:pos x="0" y="0" z="662865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588" d="1000000"/>
                    <am3d:preTrans dx="-19424332" dy="-19756597" dz="-1908714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470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9652BB96-872B-4AAE-89F6-140AFE5C7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7811" y="3906430"/>
                <a:ext cx="4024290" cy="274319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 descr="Uma imagem contendo avião&#10;&#10;Descrição gerada automaticamente">
            <a:extLst>
              <a:ext uri="{FF2B5EF4-FFF2-40B4-BE49-F238E27FC236}">
                <a16:creationId xmlns:a16="http://schemas.microsoft.com/office/drawing/2014/main" id="{9748335C-14F0-4007-BDBB-52869BD5D3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t="14305" r="2784" b="22679"/>
          <a:stretch/>
        </p:blipFill>
        <p:spPr>
          <a:xfrm>
            <a:off x="298206" y="2420393"/>
            <a:ext cx="2736850" cy="2017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FBC4C0-A0D9-4902-A47C-5521BD9212D1}"/>
                  </a:ext>
                </a:extLst>
              </p:cNvPr>
              <p:cNvSpPr txBox="1"/>
              <p:nvPr/>
            </p:nvSpPr>
            <p:spPr>
              <a:xfrm>
                <a:off x="1482895" y="182954"/>
                <a:ext cx="367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FBC4C0-A0D9-4902-A47C-5521BD921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95" y="182954"/>
                <a:ext cx="367472" cy="552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FE63CF7-2F02-4EEC-846B-7EDB2892E8F9}"/>
                  </a:ext>
                </a:extLst>
              </p:cNvPr>
              <p:cNvSpPr txBox="1"/>
              <p:nvPr/>
            </p:nvSpPr>
            <p:spPr>
              <a:xfrm>
                <a:off x="6649913" y="182953"/>
                <a:ext cx="349839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FE63CF7-2F02-4EEC-846B-7EDB2892E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913" y="182953"/>
                <a:ext cx="349839" cy="552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57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FBC4C0-A0D9-4902-A47C-5521BD9212D1}"/>
                  </a:ext>
                </a:extLst>
              </p:cNvPr>
              <p:cNvSpPr txBox="1"/>
              <p:nvPr/>
            </p:nvSpPr>
            <p:spPr>
              <a:xfrm>
                <a:off x="1482895" y="182954"/>
                <a:ext cx="367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FBC4C0-A0D9-4902-A47C-5521BD921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95" y="182954"/>
                <a:ext cx="367472" cy="552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FE63CF7-2F02-4EEC-846B-7EDB2892E8F9}"/>
                  </a:ext>
                </a:extLst>
              </p:cNvPr>
              <p:cNvSpPr txBox="1"/>
              <p:nvPr/>
            </p:nvSpPr>
            <p:spPr>
              <a:xfrm>
                <a:off x="6649913" y="182953"/>
                <a:ext cx="349839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FE63CF7-2F02-4EEC-846B-7EDB2892E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913" y="182953"/>
                <a:ext cx="34983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2BD910D2-3B28-4DE4-8C20-80CE4A3478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1146509"/>
                  </p:ext>
                </p:extLst>
              </p:nvPr>
            </p:nvGraphicFramePr>
            <p:xfrm>
              <a:off x="4921152" y="1882022"/>
              <a:ext cx="1037408" cy="37503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37408" cy="3750384"/>
                    </a:xfrm>
                    <a:prstGeom prst="rect">
                      <a:avLst/>
                    </a:prstGeom>
                  </am3d:spPr>
                  <am3d:camera>
                    <am3d:pos x="0" y="0" z="506223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9778" d="1000000"/>
                    <am3d:preTrans dx="-17816012" dy="-17980970" dz="-1763202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2BD910D2-3B28-4DE4-8C20-80CE4A3478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1152" y="1882022"/>
                <a:ext cx="1037408" cy="375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01825827-C124-483E-839D-5674EA499F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180163"/>
                  </p:ext>
                </p:extLst>
              </p:nvPr>
            </p:nvGraphicFramePr>
            <p:xfrm>
              <a:off x="7238453" y="1900591"/>
              <a:ext cx="970563" cy="373181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70563" cy="3731815"/>
                    </a:xfrm>
                    <a:prstGeom prst="rect">
                      <a:avLst/>
                    </a:prstGeom>
                  </am3d:spPr>
                  <am3d:camera>
                    <am3d:pos x="0" y="0" z="506547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7126" d="1000000"/>
                    <am3d:preTrans dx="-18085259" dy="-17980638" dz="-17882564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63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01825827-C124-483E-839D-5674EA499F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8453" y="1900591"/>
                <a:ext cx="970563" cy="3731815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04A32ECD-7B7F-49D7-A834-3011491118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1" t="4773" r="19150" b="9532"/>
          <a:stretch/>
        </p:blipFill>
        <p:spPr>
          <a:xfrm>
            <a:off x="1062967" y="2159000"/>
            <a:ext cx="157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0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FBC4C0-A0D9-4902-A47C-5521BD9212D1}"/>
                  </a:ext>
                </a:extLst>
              </p:cNvPr>
              <p:cNvSpPr txBox="1"/>
              <p:nvPr/>
            </p:nvSpPr>
            <p:spPr>
              <a:xfrm>
                <a:off x="1482895" y="182954"/>
                <a:ext cx="367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3FBC4C0-A0D9-4902-A47C-5521BD921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95" y="182954"/>
                <a:ext cx="367472" cy="552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FE63CF7-2F02-4EEC-846B-7EDB2892E8F9}"/>
                  </a:ext>
                </a:extLst>
              </p:cNvPr>
              <p:cNvSpPr txBox="1"/>
              <p:nvPr/>
            </p:nvSpPr>
            <p:spPr>
              <a:xfrm>
                <a:off x="6649913" y="182953"/>
                <a:ext cx="349839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FE63CF7-2F02-4EEC-846B-7EDB2892E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913" y="182953"/>
                <a:ext cx="349839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0B006000-F20D-4C7A-8183-7D48DB8D51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4001313"/>
                  </p:ext>
                </p:extLst>
              </p:nvPr>
            </p:nvGraphicFramePr>
            <p:xfrm>
              <a:off x="4941028" y="1746657"/>
              <a:ext cx="3657600" cy="14034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57600" cy="1403486"/>
                    </a:xfrm>
                    <a:prstGeom prst="rect">
                      <a:avLst/>
                    </a:prstGeom>
                  </am3d:spPr>
                  <am3d:camera>
                    <am3d:pos x="0" y="0" z="540743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8245" d="1000000"/>
                    <am3d:preTrans dx="-16825270" dy="-18071840" dz="-17608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788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0B006000-F20D-4C7A-8183-7D48DB8D51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1028" y="1746657"/>
                <a:ext cx="3657600" cy="1403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6567DD7F-8435-4839-9A61-26D465EFF0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9997481"/>
                  </p:ext>
                </p:extLst>
              </p:nvPr>
            </p:nvGraphicFramePr>
            <p:xfrm>
              <a:off x="4956843" y="4366759"/>
              <a:ext cx="3657600" cy="127182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657600" cy="1271828"/>
                    </a:xfrm>
                    <a:prstGeom prst="rect">
                      <a:avLst/>
                    </a:prstGeom>
                  </am3d:spPr>
                  <am3d:camera>
                    <am3d:pos x="0" y="0" z="538832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8245" d="1000000"/>
                    <am3d:preTrans dx="-16825270" dy="-18313234" dz="-17608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451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6567DD7F-8435-4839-9A61-26D465EFF0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56843" y="4366759"/>
                <a:ext cx="3657600" cy="127182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E4903579-0801-4236-B1EE-73554111A31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22969" r="2543" b="29287"/>
          <a:stretch/>
        </p:blipFill>
        <p:spPr>
          <a:xfrm>
            <a:off x="506184" y="2762022"/>
            <a:ext cx="2741842" cy="15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6F9FB0-3689-4E8C-B429-58DFED511B89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9B9EEBE-9681-4C8F-984D-12FFCB70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Quicksand Book" panose="02070303000000060000" pitchFamily="18" charset="0"/>
              </a:rPr>
              <a:t>Mesh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C4E68D-6F1B-4090-B2DC-3BD85CE40E42}"/>
                  </a:ext>
                </a:extLst>
              </p:cNvPr>
              <p:cNvSpPr txBox="1"/>
              <p:nvPr/>
            </p:nvSpPr>
            <p:spPr>
              <a:xfrm>
                <a:off x="652878" y="1788895"/>
                <a:ext cx="1495409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:(64, 3)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C4E68D-6F1B-4090-B2DC-3BD85CE40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78" y="1788895"/>
                <a:ext cx="1495409" cy="331437"/>
              </a:xfrm>
              <a:prstGeom prst="rect">
                <a:avLst/>
              </a:prstGeom>
              <a:blipFill>
                <a:blip r:embed="rId2"/>
                <a:stretch>
                  <a:fillRect l="-3673" r="-5714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BB546D5-26DD-47AA-B7F4-6DEE54515387}"/>
                  </a:ext>
                </a:extLst>
              </p:cNvPr>
              <p:cNvSpPr txBox="1"/>
              <p:nvPr/>
            </p:nvSpPr>
            <p:spPr>
              <a:xfrm>
                <a:off x="6474559" y="1799602"/>
                <a:ext cx="19448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𝑣𝑒𝑟𝑡𝑖𝑐𝑒𝑠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𝑓𝑎𝑐𝑒𝑠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BB546D5-26DD-47AA-B7F4-6DEE54515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59" y="1799602"/>
                <a:ext cx="1944828" cy="307777"/>
              </a:xfrm>
              <a:prstGeom prst="rect">
                <a:avLst/>
              </a:prstGeom>
              <a:blipFill>
                <a:blip r:embed="rId3"/>
                <a:stretch>
                  <a:fillRect l="-4389" t="-1961" r="-438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6F3BA71-E477-4973-A6DE-612ECE6006AA}"/>
              </a:ext>
            </a:extLst>
          </p:cNvPr>
          <p:cNvCxnSpPr>
            <a:cxnSpLocks/>
          </p:cNvCxnSpPr>
          <p:nvPr/>
        </p:nvCxnSpPr>
        <p:spPr>
          <a:xfrm>
            <a:off x="2573384" y="1946759"/>
            <a:ext cx="3409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Modelo 3D 14">
                <a:extLst>
                  <a:ext uri="{FF2B5EF4-FFF2-40B4-BE49-F238E27FC236}">
                    <a16:creationId xmlns:a16="http://schemas.microsoft.com/office/drawing/2014/main" id="{4F4EE969-E750-4D88-A3D9-0A83743F04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9902272"/>
                  </p:ext>
                </p:extLst>
              </p:nvPr>
            </p:nvGraphicFramePr>
            <p:xfrm>
              <a:off x="5493591" y="2696734"/>
              <a:ext cx="2770871" cy="31327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0871" cy="3132703"/>
                    </a:xfrm>
                    <a:prstGeom prst="rect">
                      <a:avLst/>
                    </a:prstGeom>
                  </am3d:spPr>
                  <am3d:camera>
                    <am3d:pos x="0" y="0" z="809689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95461" d="1000000"/>
                    <am3d:preTrans dx="-131656" dy="-15036610" dz="78996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23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Modelo 3D 14">
                <a:extLst>
                  <a:ext uri="{FF2B5EF4-FFF2-40B4-BE49-F238E27FC236}">
                    <a16:creationId xmlns:a16="http://schemas.microsoft.com/office/drawing/2014/main" id="{4F4EE969-E750-4D88-A3D9-0A83743F0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3591" y="2696734"/>
                <a:ext cx="2770871" cy="3132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Modelo 3D 15">
                <a:extLst>
                  <a:ext uri="{FF2B5EF4-FFF2-40B4-BE49-F238E27FC236}">
                    <a16:creationId xmlns:a16="http://schemas.microsoft.com/office/drawing/2014/main" id="{E452F105-69B5-4959-A562-411DA64C24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1220347"/>
                  </p:ext>
                </p:extLst>
              </p:nvPr>
            </p:nvGraphicFramePr>
            <p:xfrm>
              <a:off x="1062422" y="2886893"/>
              <a:ext cx="2579567" cy="29164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579567" cy="2916418"/>
                    </a:xfrm>
                    <a:prstGeom prst="rect">
                      <a:avLst/>
                    </a:prstGeom>
                  </am3d:spPr>
                  <am3d:camera>
                    <am3d:pos x="0" y="0" z="809689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95461" d="1000000"/>
                    <am3d:preTrans dx="-131656" dy="-15036610" dz="78996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93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Modelo 3D 15">
                <a:extLst>
                  <a:ext uri="{FF2B5EF4-FFF2-40B4-BE49-F238E27FC236}">
                    <a16:creationId xmlns:a16="http://schemas.microsoft.com/office/drawing/2014/main" id="{E452F105-69B5-4959-A562-411DA64C24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2422" y="2886893"/>
                <a:ext cx="2579567" cy="29164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679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6F9FB0-3689-4E8C-B429-58DFED511B89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9B9EEBE-9681-4C8F-984D-12FFCB70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Mapping!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C4E68D-6F1B-4090-B2DC-3BD85CE40E42}"/>
                  </a:ext>
                </a:extLst>
              </p:cNvPr>
              <p:cNvSpPr txBox="1"/>
              <p:nvPr/>
            </p:nvSpPr>
            <p:spPr>
              <a:xfrm>
                <a:off x="652878" y="1775832"/>
                <a:ext cx="1495409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:(64, 3)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9C4E68D-6F1B-4090-B2DC-3BD85CE40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78" y="1775832"/>
                <a:ext cx="1495409" cy="331437"/>
              </a:xfrm>
              <a:prstGeom prst="rect">
                <a:avLst/>
              </a:prstGeom>
              <a:blipFill>
                <a:blip r:embed="rId2"/>
                <a:stretch>
                  <a:fillRect l="-3673" r="-5714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BB546D5-26DD-47AA-B7F4-6DEE54515387}"/>
                  </a:ext>
                </a:extLst>
              </p:cNvPr>
              <p:cNvSpPr txBox="1"/>
              <p:nvPr/>
            </p:nvSpPr>
            <p:spPr>
              <a:xfrm>
                <a:off x="6474559" y="1799602"/>
                <a:ext cx="2123466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𝑣𝑒𝑟𝑡𝑖𝑐𝑒𝑠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BB546D5-26DD-47AA-B7F4-6DEE54515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59" y="1799602"/>
                <a:ext cx="2123466" cy="331437"/>
              </a:xfrm>
              <a:prstGeom prst="rect">
                <a:avLst/>
              </a:prstGeom>
              <a:blipFill>
                <a:blip r:embed="rId3"/>
                <a:stretch>
                  <a:fillRect l="-4023" r="-4310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6F3BA71-E477-4973-A6DE-612ECE6006AA}"/>
              </a:ext>
            </a:extLst>
          </p:cNvPr>
          <p:cNvCxnSpPr>
            <a:cxnSpLocks/>
          </p:cNvCxnSpPr>
          <p:nvPr/>
        </p:nvCxnSpPr>
        <p:spPr>
          <a:xfrm>
            <a:off x="2573384" y="1946759"/>
            <a:ext cx="3409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2BE4390B-B3FB-467A-AFFA-94AC48FC1C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2575101"/>
                  </p:ext>
                </p:extLst>
              </p:nvPr>
            </p:nvGraphicFramePr>
            <p:xfrm>
              <a:off x="241580" y="2882756"/>
              <a:ext cx="2331803" cy="22746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31803" cy="2274697"/>
                    </a:xfrm>
                    <a:prstGeom prst="rect">
                      <a:avLst/>
                    </a:prstGeom>
                  </am3d:spPr>
                  <am3d:camera>
                    <am3d:pos x="0" y="0" z="80162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02994" ay="2129714" az="12562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2BE4390B-B3FB-467A-AFFA-94AC48FC1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580" y="2882756"/>
                <a:ext cx="2331803" cy="2274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9BFDCDB-3FE8-4894-BBBD-3EE74E6E8EF8}"/>
                  </a:ext>
                </a:extLst>
              </p:cNvPr>
              <p:cNvSpPr txBox="1"/>
              <p:nvPr/>
            </p:nvSpPr>
            <p:spPr>
              <a:xfrm>
                <a:off x="7020317" y="3743105"/>
                <a:ext cx="9093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𝑓𝑎𝑐𝑒𝑠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9BFDCDB-3FE8-4894-BBBD-3EE74E6E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317" y="3743105"/>
                <a:ext cx="909352" cy="307777"/>
              </a:xfrm>
              <a:prstGeom prst="rect">
                <a:avLst/>
              </a:prstGeom>
              <a:blipFill>
                <a:blip r:embed="rId7"/>
                <a:stretch>
                  <a:fillRect l="-10067" t="-1961" r="-100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2F56933-2DE5-4059-BCE7-F2446E50833F}"/>
              </a:ext>
            </a:extLst>
          </p:cNvPr>
          <p:cNvCxnSpPr>
            <a:cxnSpLocks/>
          </p:cNvCxnSpPr>
          <p:nvPr/>
        </p:nvCxnSpPr>
        <p:spPr>
          <a:xfrm>
            <a:off x="3004457" y="3881605"/>
            <a:ext cx="2978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9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6F9FB0-3689-4E8C-B429-58DFED511B89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9B9EEBE-9681-4C8F-984D-12FFCB70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Normal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AF45C27-0CC1-47B4-8D3F-CF3DE4B876D1}"/>
                  </a:ext>
                </a:extLst>
              </p:cNvPr>
              <p:cNvSpPr txBox="1"/>
              <p:nvPr/>
            </p:nvSpPr>
            <p:spPr>
              <a:xfrm>
                <a:off x="3794810" y="3997522"/>
                <a:ext cx="5377241" cy="2023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𝒏𝒐𝒓𝒎𝒂𝒍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sup>
                        <m:e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̅"/>
                              <m:ctrlP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m:rPr>
                              <m:brk m:alnAt="23"/>
                            </m:rP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n-U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i="1">
                  <a:latin typeface="Cambria Math" panose="02040503050406030204" pitchFamily="18" charset="0"/>
                </a:endParaRPr>
              </a:p>
              <a:p>
                <a:endParaRPr lang="en-US" sz="2000" b="1" i="1">
                  <a:latin typeface="Cambria Math" panose="02040503050406030204" pitchFamily="18" charset="0"/>
                </a:endParaRPr>
              </a:p>
              <a:p>
                <a:endParaRPr lang="en-US" sz="2000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000" b="1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𝐦𝐢𝐧</m:t>
                                  </m:r>
                                </m:e>
                                <m:lim>
                                  <m:r>
                                    <a:rPr lang="en-US" sz="2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US" sz="2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000" b="1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</m:oMath>
                  </m:oMathPara>
                </a14:m>
                <a:endParaRPr lang="en-US" sz="2000" b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AF45C27-0CC1-47B4-8D3F-CF3DE4B8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810" y="3997522"/>
                <a:ext cx="5377241" cy="2023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FA3A8CB1-1602-4184-83FC-562558D889AF}"/>
              </a:ext>
            </a:extLst>
          </p:cNvPr>
          <p:cNvSpPr/>
          <p:nvPr/>
        </p:nvSpPr>
        <p:spPr>
          <a:xfrm rot="902341">
            <a:off x="654584" y="3422756"/>
            <a:ext cx="2041200" cy="1149532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1C90B6B8-3323-4430-AB60-A3B78BCBF547}"/>
              </a:ext>
            </a:extLst>
          </p:cNvPr>
          <p:cNvSpPr/>
          <p:nvPr/>
        </p:nvSpPr>
        <p:spPr>
          <a:xfrm rot="20333207">
            <a:off x="1955485" y="1699040"/>
            <a:ext cx="2041200" cy="1149532"/>
          </a:xfrm>
          <a:prstGeom prst="triangle">
            <a:avLst>
              <a:gd name="adj" fmla="val 7167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E071D5C-575E-4D3A-AEEC-14954668BF51}"/>
              </a:ext>
            </a:extLst>
          </p:cNvPr>
          <p:cNvCxnSpPr>
            <a:cxnSpLocks/>
          </p:cNvCxnSpPr>
          <p:nvPr/>
        </p:nvCxnSpPr>
        <p:spPr>
          <a:xfrm flipH="1" flipV="1">
            <a:off x="2298267" y="1465972"/>
            <a:ext cx="731521" cy="90787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F39FA2F-0E91-49E3-BD34-8FF4779F0EB4}"/>
              </a:ext>
            </a:extLst>
          </p:cNvPr>
          <p:cNvCxnSpPr>
            <a:cxnSpLocks/>
          </p:cNvCxnSpPr>
          <p:nvPr/>
        </p:nvCxnSpPr>
        <p:spPr>
          <a:xfrm flipV="1">
            <a:off x="1152671" y="3177619"/>
            <a:ext cx="664288" cy="81990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9D9AFA3-EE37-4C71-B6B0-A0F1002BC615}"/>
                  </a:ext>
                </a:extLst>
              </p:cNvPr>
              <p:cNvSpPr txBox="1"/>
              <p:nvPr/>
            </p:nvSpPr>
            <p:spPr>
              <a:xfrm>
                <a:off x="1620206" y="1582314"/>
                <a:ext cx="41434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lang="en-US" sz="2000" b="1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9D9AFA3-EE37-4C71-B6B0-A0F1002BC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206" y="1582314"/>
                <a:ext cx="414344" cy="335413"/>
              </a:xfrm>
              <a:prstGeom prst="rect">
                <a:avLst/>
              </a:prstGeom>
              <a:blipFill>
                <a:blip r:embed="rId3"/>
                <a:stretch>
                  <a:fillRect l="-8824" r="-1471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9165FFF-F676-41E1-BD40-C95D88BF3BC5}"/>
                  </a:ext>
                </a:extLst>
              </p:cNvPr>
              <p:cNvSpPr txBox="1"/>
              <p:nvPr/>
            </p:nvSpPr>
            <p:spPr>
              <a:xfrm>
                <a:off x="1895036" y="3512673"/>
                <a:ext cx="3039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b="1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9165FFF-F676-41E1-BD40-C95D88BF3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036" y="3512673"/>
                <a:ext cx="303994" cy="307777"/>
              </a:xfrm>
              <a:prstGeom prst="rect">
                <a:avLst/>
              </a:prstGeom>
              <a:blipFill>
                <a:blip r:embed="rId4"/>
                <a:stretch>
                  <a:fillRect l="-12000" r="-10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86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06552F8E-17E8-4DA6-9AD4-6174E8284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8" t="16969" r="22114"/>
          <a:stretch/>
        </p:blipFill>
        <p:spPr bwMode="auto">
          <a:xfrm>
            <a:off x="-1" y="2756262"/>
            <a:ext cx="32682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nal product image">
            <a:extLst>
              <a:ext uri="{FF2B5EF4-FFF2-40B4-BE49-F238E27FC236}">
                <a16:creationId xmlns:a16="http://schemas.microsoft.com/office/drawing/2014/main" id="{3E3C6F98-470E-4CB5-A8BE-85049F6D2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t="21285" r="23188" b="24035"/>
          <a:stretch/>
        </p:blipFill>
        <p:spPr bwMode="auto">
          <a:xfrm>
            <a:off x="5642953" y="2756262"/>
            <a:ext cx="350104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630BD11-3609-4FD4-9601-0B52A678E66A}"/>
              </a:ext>
            </a:extLst>
          </p:cNvPr>
          <p:cNvSpPr/>
          <p:nvPr/>
        </p:nvSpPr>
        <p:spPr>
          <a:xfrm>
            <a:off x="0" y="26125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EE963C9-A8E2-4580-A80C-9B824A75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400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2C7F9A0-C8FA-47E4-A2C4-F39CD8E817A5}"/>
                  </a:ext>
                </a:extLst>
              </p:cNvPr>
              <p:cNvSpPr txBox="1"/>
              <p:nvPr/>
            </p:nvSpPr>
            <p:spPr>
              <a:xfrm>
                <a:off x="1482895" y="1946441"/>
                <a:ext cx="367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2C7F9A0-C8FA-47E4-A2C4-F39CD8E81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95" y="1946441"/>
                <a:ext cx="367472" cy="5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7ECBE4A-1924-4FFD-A47D-7397F16F8679}"/>
                  </a:ext>
                </a:extLst>
              </p:cNvPr>
              <p:cNvSpPr txBox="1"/>
              <p:nvPr/>
            </p:nvSpPr>
            <p:spPr>
              <a:xfrm>
                <a:off x="7159370" y="1946440"/>
                <a:ext cx="349839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7ECBE4A-1924-4FFD-A47D-7397F16F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370" y="1946440"/>
                <a:ext cx="349839" cy="552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0C87FA4-EE67-4BB4-8089-4B24C9386BE1}"/>
              </a:ext>
            </a:extLst>
          </p:cNvPr>
          <p:cNvCxnSpPr/>
          <p:nvPr/>
        </p:nvCxnSpPr>
        <p:spPr>
          <a:xfrm>
            <a:off x="3618411" y="4127862"/>
            <a:ext cx="15936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853256A-070D-4D7E-81C6-96E586B4D89D}"/>
                  </a:ext>
                </a:extLst>
              </p:cNvPr>
              <p:cNvSpPr txBox="1"/>
              <p:nvPr/>
            </p:nvSpPr>
            <p:spPr>
              <a:xfrm>
                <a:off x="4062549" y="3152834"/>
                <a:ext cx="945387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853256A-070D-4D7E-81C6-96E586B4D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549" y="3152834"/>
                <a:ext cx="945387" cy="55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27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6F9FB0-3689-4E8C-B429-58DFED511B89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9B9EEBE-9681-4C8F-984D-12FFCB70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Quicksand Book" panose="02070303000000060000" pitchFamily="18" charset="0"/>
                <a:sym typeface="Wingdings" panose="05000000000000000000" pitchFamily="2" charset="2"/>
              </a:rPr>
              <a:t></a:t>
            </a:r>
            <a:endParaRPr lang="en-US" sz="4000">
              <a:solidFill>
                <a:schemeClr val="bg1"/>
              </a:solidFill>
              <a:latin typeface="Quicksand Book" panose="02070303000000060000" pitchFamily="18" charset="0"/>
            </a:endParaRPr>
          </a:p>
        </p:txBody>
      </p:sp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F8759B8-68D0-43CF-A2A8-8A422331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21" y="2083067"/>
            <a:ext cx="4663440" cy="2980755"/>
          </a:xfrm>
          <a:prstGeom prst="rect">
            <a:avLst/>
          </a:prstGeom>
        </p:spPr>
      </p:pic>
      <p:pic>
        <p:nvPicPr>
          <p:cNvPr id="15" name="Imagem 1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1B0EDF8-5FDD-413D-8AE5-57ABC9B30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3" y="2067541"/>
            <a:ext cx="4663440" cy="3011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565C2DA-834F-4558-A98B-17A46F1930FB}"/>
                  </a:ext>
                </a:extLst>
              </p:cNvPr>
              <p:cNvSpPr txBox="1"/>
              <p:nvPr/>
            </p:nvSpPr>
            <p:spPr>
              <a:xfrm>
                <a:off x="1601834" y="5532553"/>
                <a:ext cx="12859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𝑐h𝑎𝑚𝑓𝑒𝑟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565C2DA-834F-4558-A98B-17A46F193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834" y="5532553"/>
                <a:ext cx="1285929" cy="369332"/>
              </a:xfrm>
              <a:prstGeom prst="rect">
                <a:avLst/>
              </a:prstGeom>
              <a:blipFill>
                <a:blip r:embed="rId4"/>
                <a:stretch>
                  <a:fillRect l="-8057" r="-758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191BF17-E5E8-4EFB-821E-2DEF3F4716FB}"/>
                  </a:ext>
                </a:extLst>
              </p:cNvPr>
              <p:cNvSpPr txBox="1"/>
              <p:nvPr/>
            </p:nvSpPr>
            <p:spPr>
              <a:xfrm>
                <a:off x="5487925" y="5532553"/>
                <a:ext cx="2674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𝑐h𝑎𝑚𝑓𝑒𝑟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191BF17-E5E8-4EFB-821E-2DEF3F471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925" y="5532553"/>
                <a:ext cx="2674835" cy="369332"/>
              </a:xfrm>
              <a:prstGeom prst="rect">
                <a:avLst/>
              </a:prstGeom>
              <a:blipFill>
                <a:blip r:embed="rId5"/>
                <a:stretch>
                  <a:fillRect l="-3417" r="-205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F84F5B6-F939-490B-B69B-56B12DF909F8}"/>
              </a:ext>
            </a:extLst>
          </p:cNvPr>
          <p:cNvCxnSpPr/>
          <p:nvPr/>
        </p:nvCxnSpPr>
        <p:spPr>
          <a:xfrm flipH="1">
            <a:off x="5747657" y="2377440"/>
            <a:ext cx="509452" cy="4441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543121E-C367-46CD-9929-D2511416AFF6}"/>
              </a:ext>
            </a:extLst>
          </p:cNvPr>
          <p:cNvCxnSpPr/>
          <p:nvPr/>
        </p:nvCxnSpPr>
        <p:spPr>
          <a:xfrm flipH="1">
            <a:off x="6825342" y="2984863"/>
            <a:ext cx="509452" cy="4441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E1D048-AD61-43DF-BA2D-518F8710362A}"/>
              </a:ext>
            </a:extLst>
          </p:cNvPr>
          <p:cNvSpPr txBox="1"/>
          <p:nvPr/>
        </p:nvSpPr>
        <p:spPr>
          <a:xfrm>
            <a:off x="251953" y="1426096"/>
            <a:ext cx="61475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Work Sans" panose="00000500000000000000" pitchFamily="2" charset="0"/>
              </a:rPr>
              <a:t>Normal loss as defined may give a non-convex loss</a:t>
            </a:r>
          </a:p>
        </p:txBody>
      </p:sp>
    </p:spTree>
    <p:extLst>
      <p:ext uri="{BB962C8B-B14F-4D97-AF65-F5344CB8AC3E}">
        <p14:creationId xmlns:p14="http://schemas.microsoft.com/office/powerpoint/2010/main" val="3646990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E4591FE-1ECB-481B-A7FC-7AD5FD451DB1}"/>
              </a:ext>
            </a:extLst>
          </p:cNvPr>
          <p:cNvSpPr/>
          <p:nvPr/>
        </p:nvSpPr>
        <p:spPr>
          <a:xfrm>
            <a:off x="0" y="1573306"/>
            <a:ext cx="9144000" cy="3079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D96BBE-DDA3-42CE-997A-29D3DEE85F38}"/>
              </a:ext>
            </a:extLst>
          </p:cNvPr>
          <p:cNvSpPr txBox="1"/>
          <p:nvPr/>
        </p:nvSpPr>
        <p:spPr>
          <a:xfrm>
            <a:off x="0" y="2072277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Quicksand Book" panose="02070303000000060000" pitchFamily="18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389789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CFF8DA-235E-4E9A-8358-877FD1FCDFBC}"/>
              </a:ext>
            </a:extLst>
          </p:cNvPr>
          <p:cNvSpPr txBox="1"/>
          <p:nvPr/>
        </p:nvSpPr>
        <p:spPr>
          <a:xfrm>
            <a:off x="629876" y="1993627"/>
            <a:ext cx="788424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[1] Wang, N., Zhang, Y., Li, Z., Fu, Y., Liu, W. and Jiang, Y.G., 2018. Pixel2mesh: Generating 3d mesh models from single rgb images. In </a:t>
            </a:r>
            <a:r>
              <a:rPr lang="en-US" i="1">
                <a:ea typeface="+mn-lt"/>
                <a:cs typeface="+mn-lt"/>
              </a:rPr>
              <a:t>Proceedings of the European Conference on Computer Vision (ECCV)</a:t>
            </a:r>
            <a:r>
              <a:rPr lang="en-US">
                <a:ea typeface="+mn-lt"/>
                <a:cs typeface="+mn-lt"/>
              </a:rPr>
              <a:t> (pp. 52-67).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[2] </a:t>
            </a:r>
            <a:r>
              <a:rPr lang="en-US">
                <a:ea typeface="+mn-lt"/>
                <a:cs typeface="+mn-lt"/>
              </a:rPr>
              <a:t>Dibra, E., Jain, H., Öztireli, C., Ziegler, R. and Gross, M., 2016, October. Hs-nets: Estimating human body shape from silhouettes with convolutional neural networks. In </a:t>
            </a:r>
            <a:r>
              <a:rPr lang="en-US" i="1">
                <a:ea typeface="+mn-lt"/>
                <a:cs typeface="+mn-lt"/>
              </a:rPr>
              <a:t>2016 Fourth International Conference on 3D Vision (3DV)</a:t>
            </a:r>
            <a:r>
              <a:rPr lang="en-US">
                <a:ea typeface="+mn-lt"/>
                <a:cs typeface="+mn-lt"/>
              </a:rPr>
              <a:t> (pp. 108-117). IEEE.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[3] </a:t>
            </a:r>
            <a:r>
              <a:rPr lang="en-US">
                <a:ea typeface="+mn-lt"/>
                <a:cs typeface="+mn-lt"/>
              </a:rPr>
              <a:t>Fan, H., Su, H. and Guibas, L.J., 2017. A point set generation network for 3d object reconstruction from a single image. In </a:t>
            </a:r>
            <a:r>
              <a:rPr lang="en-US" i="1">
                <a:ea typeface="+mn-lt"/>
                <a:cs typeface="+mn-lt"/>
              </a:rPr>
              <a:t>Proceedings of the IEEE conference on computer vision and pattern recognition</a:t>
            </a:r>
            <a:r>
              <a:rPr lang="en-US">
                <a:ea typeface="+mn-lt"/>
                <a:cs typeface="+mn-lt"/>
              </a:rPr>
              <a:t> (pp. 605-613).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8AE21E3-752A-4F19-AB33-CE262432875C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4ADF78A-4A47-441C-8BBC-0922E02C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772"/>
            <a:ext cx="8789669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95842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E770614C-11D9-4649-A078-716F3CE73D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0630687"/>
                  </p:ext>
                </p:extLst>
              </p:nvPr>
            </p:nvGraphicFramePr>
            <p:xfrm>
              <a:off x="1041695" y="1798999"/>
              <a:ext cx="1236077" cy="13882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6077" cy="1388211"/>
                    </a:xfrm>
                    <a:prstGeom prst="rect">
                      <a:avLst/>
                    </a:prstGeom>
                  </am3d:spPr>
                  <am3d:camera>
                    <am3d:pos x="0" y="0" z="79773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8163" d="1000000"/>
                    <am3d:preTrans dx="129132" dy="-1682454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439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E770614C-11D9-4649-A078-716F3CE73D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695" y="1798999"/>
                <a:ext cx="1236077" cy="1388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211715DC-5BAE-4016-997F-F39F727E0E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8895907"/>
                  </p:ext>
                </p:extLst>
              </p:nvPr>
            </p:nvGraphicFramePr>
            <p:xfrm>
              <a:off x="6626536" y="1888476"/>
              <a:ext cx="1235030" cy="121603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5030" cy="1216030"/>
                    </a:xfrm>
                    <a:prstGeom prst="rect">
                      <a:avLst/>
                    </a:prstGeom>
                  </am3d:spPr>
                  <am3d:camera>
                    <am3d:pos x="0" y="0" z="58323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880" d="1000000"/>
                    <am3d:preTrans dx="5064792" dy="-93578" dz="64436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95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211715DC-5BAE-4016-997F-F39F727E0E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6536" y="1888476"/>
                <a:ext cx="1235030" cy="1216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1639C33F-AFC1-4416-AA57-CA3BF63E2B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1849279"/>
                  </p:ext>
                </p:extLst>
              </p:nvPr>
            </p:nvGraphicFramePr>
            <p:xfrm>
              <a:off x="4178984" y="1881702"/>
              <a:ext cx="938430" cy="122280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38430" cy="1222804"/>
                    </a:xfrm>
                    <a:prstGeom prst="rect">
                      <a:avLst/>
                    </a:prstGeom>
                  </am3d:spPr>
                  <am3d:camera>
                    <am3d:pos x="0" y="0" z="651387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0691" d="1000000"/>
                    <am3d:preTrans dx="1146900" dy="-1218599" dz="27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10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1639C33F-AFC1-4416-AA57-CA3BF63E2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8984" y="1881702"/>
                <a:ext cx="938430" cy="122280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30BE6D16-CD88-4B2E-93EA-111397B823B7}"/>
              </a:ext>
            </a:extLst>
          </p:cNvPr>
          <p:cNvSpPr txBox="1">
            <a:spLocks/>
          </p:cNvSpPr>
          <p:nvPr/>
        </p:nvSpPr>
        <p:spPr>
          <a:xfrm>
            <a:off x="171451" y="26219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Quicksand Bold" pitchFamily="50" charset="0"/>
              </a:rPr>
              <a:t>1 . Conjunto de Dados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DC46468-0CEC-498C-B26F-B2555876382A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4AC25989-977B-410F-8331-A916C2E3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177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259302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E770614C-11D9-4649-A078-716F3CE73D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695" y="1799000"/>
              <a:ext cx="1236078" cy="1388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6078" cy="1388210"/>
                    </a:xfrm>
                    <a:prstGeom prst="rect">
                      <a:avLst/>
                    </a:prstGeom>
                  </am3d:spPr>
                  <am3d:camera>
                    <am3d:pos x="0" y="0" z="79773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8163" d="1000000"/>
                    <am3d:preTrans dx="129132" dy="-1682454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43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E770614C-11D9-4649-A078-716F3CE73D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695" y="1799000"/>
                <a:ext cx="1236078" cy="13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211715DC-5BAE-4016-997F-F39F727E0E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26536" y="1888476"/>
              <a:ext cx="1235031" cy="12160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5031" cy="1216031"/>
                    </a:xfrm>
                    <a:prstGeom prst="rect">
                      <a:avLst/>
                    </a:prstGeom>
                  </am3d:spPr>
                  <am3d:camera>
                    <am3d:pos x="0" y="0" z="58323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880" d="1000000"/>
                    <am3d:preTrans dx="5064792" dy="-93578" dz="64436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950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211715DC-5BAE-4016-997F-F39F727E0E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6536" y="1888476"/>
                <a:ext cx="1235031" cy="1216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1639C33F-AFC1-4416-AA57-CA3BF63E2B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8984" y="1881702"/>
              <a:ext cx="938431" cy="122280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38431" cy="1222805"/>
                    </a:xfrm>
                    <a:prstGeom prst="rect">
                      <a:avLst/>
                    </a:prstGeom>
                  </am3d:spPr>
                  <am3d:camera>
                    <am3d:pos x="0" y="0" z="651387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0691" d="1000000"/>
                    <am3d:preTrans dx="1146900" dy="-1218599" dz="27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105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1639C33F-AFC1-4416-AA57-CA3BF63E2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8984" y="1881702"/>
                <a:ext cx="938431" cy="122280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E3A85DF1-F8B6-4A08-BCCB-5BB1DAF778B1}"/>
              </a:ext>
            </a:extLst>
          </p:cNvPr>
          <p:cNvSpPr/>
          <p:nvPr/>
        </p:nvSpPr>
        <p:spPr>
          <a:xfrm>
            <a:off x="1593694" y="197866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61269E3-4D7B-4C38-AB27-42359CE6F5DC}"/>
              </a:ext>
            </a:extLst>
          </p:cNvPr>
          <p:cNvSpPr/>
          <p:nvPr/>
        </p:nvSpPr>
        <p:spPr>
          <a:xfrm>
            <a:off x="1593694" y="233172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532FEDC3-56B2-4A89-B4D6-745E269DE318}"/>
              </a:ext>
            </a:extLst>
          </p:cNvPr>
          <p:cNvSpPr/>
          <p:nvPr/>
        </p:nvSpPr>
        <p:spPr>
          <a:xfrm>
            <a:off x="1591154" y="271780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748BBB51-DAC2-4847-819B-F88F55F25BB8}"/>
              </a:ext>
            </a:extLst>
          </p:cNvPr>
          <p:cNvSpPr/>
          <p:nvPr/>
        </p:nvSpPr>
        <p:spPr>
          <a:xfrm>
            <a:off x="1591154" y="304292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092871B-1FFE-470B-AAA9-80C659127F4C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1662274" y="2115820"/>
            <a:ext cx="0" cy="21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419476DE-2FCB-4D62-AE3A-9066D602E2A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59734" y="2468880"/>
            <a:ext cx="2540" cy="248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C1D4C9A-F2F7-4910-905D-2D465140778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659734" y="2824480"/>
            <a:ext cx="0" cy="218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EFADD0EB-1C4C-487D-ACAE-2FD6E8A9ADB6}"/>
              </a:ext>
            </a:extLst>
          </p:cNvPr>
          <p:cNvSpPr/>
          <p:nvPr/>
        </p:nvSpPr>
        <p:spPr>
          <a:xfrm>
            <a:off x="4595974" y="198579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uxograma: Conector 23">
            <a:extLst>
              <a:ext uri="{FF2B5EF4-FFF2-40B4-BE49-F238E27FC236}">
                <a16:creationId xmlns:a16="http://schemas.microsoft.com/office/drawing/2014/main" id="{3EFA2CA6-A7AB-4A7B-A5CA-EA1E8677AC95}"/>
              </a:ext>
            </a:extLst>
          </p:cNvPr>
          <p:cNvSpPr/>
          <p:nvPr/>
        </p:nvSpPr>
        <p:spPr>
          <a:xfrm>
            <a:off x="4595974" y="233885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uxograma: Conector 24">
            <a:extLst>
              <a:ext uri="{FF2B5EF4-FFF2-40B4-BE49-F238E27FC236}">
                <a16:creationId xmlns:a16="http://schemas.microsoft.com/office/drawing/2014/main" id="{39E9C63A-42F7-45BA-8ADD-103D45B84A2F}"/>
              </a:ext>
            </a:extLst>
          </p:cNvPr>
          <p:cNvSpPr/>
          <p:nvPr/>
        </p:nvSpPr>
        <p:spPr>
          <a:xfrm>
            <a:off x="4593434" y="299290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581BFF0-23DF-4D42-837A-DC42936C9AEE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4664554" y="2122950"/>
            <a:ext cx="0" cy="21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2801325-F782-4730-A372-EE8AF24C7308}"/>
              </a:ext>
            </a:extLst>
          </p:cNvPr>
          <p:cNvCxnSpPr>
            <a:cxnSpLocks/>
          </p:cNvCxnSpPr>
          <p:nvPr/>
        </p:nvCxnSpPr>
        <p:spPr>
          <a:xfrm>
            <a:off x="4664554" y="2476010"/>
            <a:ext cx="0" cy="218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AB2E118A-9361-49DB-82E7-DCDBCBF97723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662014" y="2774460"/>
            <a:ext cx="0" cy="218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>
            <a:extLst>
              <a:ext uri="{FF2B5EF4-FFF2-40B4-BE49-F238E27FC236}">
                <a16:creationId xmlns:a16="http://schemas.microsoft.com/office/drawing/2014/main" id="{D3AB4F30-CF89-438F-8410-59F07F8796AC}"/>
              </a:ext>
            </a:extLst>
          </p:cNvPr>
          <p:cNvSpPr/>
          <p:nvPr/>
        </p:nvSpPr>
        <p:spPr>
          <a:xfrm>
            <a:off x="4593434" y="269494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6C4AA2AA-0AFA-42C0-9F47-64E69F9F4AFD}"/>
              </a:ext>
            </a:extLst>
          </p:cNvPr>
          <p:cNvSpPr/>
          <p:nvPr/>
        </p:nvSpPr>
        <p:spPr>
          <a:xfrm>
            <a:off x="6850885" y="2177559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BA9CE409-57D6-402F-AB38-CDFF1CC0840F}"/>
              </a:ext>
            </a:extLst>
          </p:cNvPr>
          <p:cNvSpPr/>
          <p:nvPr/>
        </p:nvSpPr>
        <p:spPr>
          <a:xfrm>
            <a:off x="7465153" y="2359452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413075B9-5FB2-468F-A4EE-36596F5AA3DD}"/>
              </a:ext>
            </a:extLst>
          </p:cNvPr>
          <p:cNvSpPr/>
          <p:nvPr/>
        </p:nvSpPr>
        <p:spPr>
          <a:xfrm rot="1110675">
            <a:off x="7327993" y="289687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8E024AF-AE55-4F5D-8A6E-E13E3087E7DE}"/>
              </a:ext>
            </a:extLst>
          </p:cNvPr>
          <p:cNvCxnSpPr>
            <a:cxnSpLocks/>
            <a:stCxn id="31" idx="6"/>
            <a:endCxn id="43" idx="1"/>
          </p:cNvCxnSpPr>
          <p:nvPr/>
        </p:nvCxnSpPr>
        <p:spPr>
          <a:xfrm>
            <a:off x="6988045" y="2246139"/>
            <a:ext cx="209168" cy="163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0C6CAB0-D998-40B4-8A8B-C96295AEE523}"/>
              </a:ext>
            </a:extLst>
          </p:cNvPr>
          <p:cNvCxnSpPr>
            <a:cxnSpLocks/>
            <a:stCxn id="32" idx="5"/>
            <a:endCxn id="37" idx="0"/>
          </p:cNvCxnSpPr>
          <p:nvPr/>
        </p:nvCxnSpPr>
        <p:spPr>
          <a:xfrm>
            <a:off x="7582226" y="2476525"/>
            <a:ext cx="34790" cy="1688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1C379740-AC44-4BEC-A9AE-ED99BA8D2BE3}"/>
              </a:ext>
            </a:extLst>
          </p:cNvPr>
          <p:cNvCxnSpPr>
            <a:cxnSpLocks/>
            <a:stCxn id="33" idx="7"/>
            <a:endCxn id="37" idx="4"/>
          </p:cNvCxnSpPr>
          <p:nvPr/>
        </p:nvCxnSpPr>
        <p:spPr>
          <a:xfrm flipV="1">
            <a:off x="7457953" y="2780656"/>
            <a:ext cx="136177" cy="154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Conector 36">
            <a:extLst>
              <a:ext uri="{FF2B5EF4-FFF2-40B4-BE49-F238E27FC236}">
                <a16:creationId xmlns:a16="http://schemas.microsoft.com/office/drawing/2014/main" id="{8E5ACA35-05CA-40B8-BE3E-5C3A0C33D270}"/>
              </a:ext>
            </a:extLst>
          </p:cNvPr>
          <p:cNvSpPr/>
          <p:nvPr/>
        </p:nvSpPr>
        <p:spPr>
          <a:xfrm rot="576313">
            <a:off x="7536993" y="2644457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uxograma: Conector 42">
            <a:extLst>
              <a:ext uri="{FF2B5EF4-FFF2-40B4-BE49-F238E27FC236}">
                <a16:creationId xmlns:a16="http://schemas.microsoft.com/office/drawing/2014/main" id="{C04619A9-673A-4F57-8980-7159DF3B0EEE}"/>
              </a:ext>
            </a:extLst>
          </p:cNvPr>
          <p:cNvSpPr/>
          <p:nvPr/>
        </p:nvSpPr>
        <p:spPr>
          <a:xfrm rot="19818548">
            <a:off x="7194779" y="221205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AC5A3D7-981E-4318-AC66-BF06264EDC28}"/>
              </a:ext>
            </a:extLst>
          </p:cNvPr>
          <p:cNvCxnSpPr>
            <a:cxnSpLocks/>
            <a:stCxn id="43" idx="5"/>
            <a:endCxn id="32" idx="1"/>
          </p:cNvCxnSpPr>
          <p:nvPr/>
        </p:nvCxnSpPr>
        <p:spPr>
          <a:xfrm>
            <a:off x="7329505" y="2298737"/>
            <a:ext cx="155735" cy="80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ítulo 1">
            <a:extLst>
              <a:ext uri="{FF2B5EF4-FFF2-40B4-BE49-F238E27FC236}">
                <a16:creationId xmlns:a16="http://schemas.microsoft.com/office/drawing/2014/main" id="{6467D879-2678-4E77-AC8C-A2916DDDCF2C}"/>
              </a:ext>
            </a:extLst>
          </p:cNvPr>
          <p:cNvSpPr txBox="1">
            <a:spLocks/>
          </p:cNvSpPr>
          <p:nvPr/>
        </p:nvSpPr>
        <p:spPr>
          <a:xfrm>
            <a:off x="171451" y="26219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Quicksand Bold" pitchFamily="50" charset="0"/>
              </a:rPr>
              <a:t>1 . Conjunto de Dados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B293DB55-2753-4F1F-92BA-3BAAC0F9B66C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11ECA42D-F750-4328-9B50-22E4D5BE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177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397140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E770614C-11D9-4649-A078-716F3CE73D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695" y="1799000"/>
              <a:ext cx="1236078" cy="1388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6078" cy="1388210"/>
                    </a:xfrm>
                    <a:prstGeom prst="rect">
                      <a:avLst/>
                    </a:prstGeom>
                  </am3d:spPr>
                  <am3d:camera>
                    <am3d:pos x="0" y="0" z="79773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8163" d="1000000"/>
                    <am3d:preTrans dx="129132" dy="-1682454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43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E770614C-11D9-4649-A078-716F3CE73D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695" y="1799000"/>
                <a:ext cx="1236078" cy="13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211715DC-5BAE-4016-997F-F39F727E0E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0139373"/>
                  </p:ext>
                </p:extLst>
              </p:nvPr>
            </p:nvGraphicFramePr>
            <p:xfrm>
              <a:off x="6626536" y="1888476"/>
              <a:ext cx="1235030" cy="121603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5030" cy="1216030"/>
                    </a:xfrm>
                    <a:prstGeom prst="rect">
                      <a:avLst/>
                    </a:prstGeom>
                  </am3d:spPr>
                  <am3d:camera>
                    <am3d:pos x="0" y="0" z="58323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880" d="1000000"/>
                    <am3d:preTrans dx="5064792" dy="-93578" dz="64436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95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211715DC-5BAE-4016-997F-F39F727E0E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6536" y="1888476"/>
                <a:ext cx="1235030" cy="1216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1639C33F-AFC1-4416-AA57-CA3BF63E2B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8984" y="1881702"/>
              <a:ext cx="938431" cy="122280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38431" cy="1222805"/>
                    </a:xfrm>
                    <a:prstGeom prst="rect">
                      <a:avLst/>
                    </a:prstGeom>
                  </am3d:spPr>
                  <am3d:camera>
                    <am3d:pos x="0" y="0" z="651387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0691" d="1000000"/>
                    <am3d:preTrans dx="1146900" dy="-1218599" dz="27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105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1639C33F-AFC1-4416-AA57-CA3BF63E2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8984" y="1881702"/>
                <a:ext cx="938431" cy="122280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E3A85DF1-F8B6-4A08-BCCB-5BB1DAF778B1}"/>
              </a:ext>
            </a:extLst>
          </p:cNvPr>
          <p:cNvSpPr/>
          <p:nvPr/>
        </p:nvSpPr>
        <p:spPr>
          <a:xfrm>
            <a:off x="1593694" y="197866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61269E3-4D7B-4C38-AB27-42359CE6F5DC}"/>
              </a:ext>
            </a:extLst>
          </p:cNvPr>
          <p:cNvSpPr/>
          <p:nvPr/>
        </p:nvSpPr>
        <p:spPr>
          <a:xfrm>
            <a:off x="1593694" y="233172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532FEDC3-56B2-4A89-B4D6-745E269DE318}"/>
              </a:ext>
            </a:extLst>
          </p:cNvPr>
          <p:cNvSpPr/>
          <p:nvPr/>
        </p:nvSpPr>
        <p:spPr>
          <a:xfrm>
            <a:off x="1591154" y="271780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748BBB51-DAC2-4847-819B-F88F55F25BB8}"/>
              </a:ext>
            </a:extLst>
          </p:cNvPr>
          <p:cNvSpPr/>
          <p:nvPr/>
        </p:nvSpPr>
        <p:spPr>
          <a:xfrm>
            <a:off x="1591154" y="304292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092871B-1FFE-470B-AAA9-80C659127F4C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1662274" y="2115820"/>
            <a:ext cx="0" cy="21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419476DE-2FCB-4D62-AE3A-9066D602E2A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59734" y="2468880"/>
            <a:ext cx="2540" cy="248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C1D4C9A-F2F7-4910-905D-2D465140778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659734" y="2824480"/>
            <a:ext cx="0" cy="218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EFADD0EB-1C4C-487D-ACAE-2FD6E8A9ADB6}"/>
              </a:ext>
            </a:extLst>
          </p:cNvPr>
          <p:cNvSpPr/>
          <p:nvPr/>
        </p:nvSpPr>
        <p:spPr>
          <a:xfrm>
            <a:off x="4595974" y="198579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uxograma: Conector 23">
            <a:extLst>
              <a:ext uri="{FF2B5EF4-FFF2-40B4-BE49-F238E27FC236}">
                <a16:creationId xmlns:a16="http://schemas.microsoft.com/office/drawing/2014/main" id="{3EFA2CA6-A7AB-4A7B-A5CA-EA1E8677AC95}"/>
              </a:ext>
            </a:extLst>
          </p:cNvPr>
          <p:cNvSpPr/>
          <p:nvPr/>
        </p:nvSpPr>
        <p:spPr>
          <a:xfrm>
            <a:off x="4595974" y="233885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uxograma: Conector 24">
            <a:extLst>
              <a:ext uri="{FF2B5EF4-FFF2-40B4-BE49-F238E27FC236}">
                <a16:creationId xmlns:a16="http://schemas.microsoft.com/office/drawing/2014/main" id="{39E9C63A-42F7-45BA-8ADD-103D45B84A2F}"/>
              </a:ext>
            </a:extLst>
          </p:cNvPr>
          <p:cNvSpPr/>
          <p:nvPr/>
        </p:nvSpPr>
        <p:spPr>
          <a:xfrm>
            <a:off x="4593434" y="299290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581BFF0-23DF-4D42-837A-DC42936C9AEE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4664554" y="2122950"/>
            <a:ext cx="0" cy="21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2801325-F782-4730-A372-EE8AF24C7308}"/>
              </a:ext>
            </a:extLst>
          </p:cNvPr>
          <p:cNvCxnSpPr>
            <a:cxnSpLocks/>
          </p:cNvCxnSpPr>
          <p:nvPr/>
        </p:nvCxnSpPr>
        <p:spPr>
          <a:xfrm>
            <a:off x="4664554" y="2476010"/>
            <a:ext cx="0" cy="218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AB2E118A-9361-49DB-82E7-DCDBCBF97723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662014" y="2774460"/>
            <a:ext cx="0" cy="218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>
            <a:extLst>
              <a:ext uri="{FF2B5EF4-FFF2-40B4-BE49-F238E27FC236}">
                <a16:creationId xmlns:a16="http://schemas.microsoft.com/office/drawing/2014/main" id="{D3AB4F30-CF89-438F-8410-59F07F8796AC}"/>
              </a:ext>
            </a:extLst>
          </p:cNvPr>
          <p:cNvSpPr/>
          <p:nvPr/>
        </p:nvSpPr>
        <p:spPr>
          <a:xfrm>
            <a:off x="4593434" y="269494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6C4AA2AA-0AFA-42C0-9F47-64E69F9F4AFD}"/>
              </a:ext>
            </a:extLst>
          </p:cNvPr>
          <p:cNvSpPr/>
          <p:nvPr/>
        </p:nvSpPr>
        <p:spPr>
          <a:xfrm>
            <a:off x="6850885" y="2177559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BA9CE409-57D6-402F-AB38-CDFF1CC0840F}"/>
              </a:ext>
            </a:extLst>
          </p:cNvPr>
          <p:cNvSpPr/>
          <p:nvPr/>
        </p:nvSpPr>
        <p:spPr>
          <a:xfrm>
            <a:off x="7465153" y="2359452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413075B9-5FB2-468F-A4EE-36596F5AA3DD}"/>
              </a:ext>
            </a:extLst>
          </p:cNvPr>
          <p:cNvSpPr/>
          <p:nvPr/>
        </p:nvSpPr>
        <p:spPr>
          <a:xfrm rot="1110675">
            <a:off x="7327993" y="289687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8E024AF-AE55-4F5D-8A6E-E13E3087E7DE}"/>
              </a:ext>
            </a:extLst>
          </p:cNvPr>
          <p:cNvCxnSpPr>
            <a:cxnSpLocks/>
            <a:stCxn id="31" idx="6"/>
            <a:endCxn id="43" idx="1"/>
          </p:cNvCxnSpPr>
          <p:nvPr/>
        </p:nvCxnSpPr>
        <p:spPr>
          <a:xfrm>
            <a:off x="6988045" y="2246139"/>
            <a:ext cx="209168" cy="163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0C6CAB0-D998-40B4-8A8B-C96295AEE523}"/>
              </a:ext>
            </a:extLst>
          </p:cNvPr>
          <p:cNvCxnSpPr>
            <a:cxnSpLocks/>
            <a:stCxn id="32" idx="5"/>
            <a:endCxn id="37" idx="0"/>
          </p:cNvCxnSpPr>
          <p:nvPr/>
        </p:nvCxnSpPr>
        <p:spPr>
          <a:xfrm>
            <a:off x="7582226" y="2476525"/>
            <a:ext cx="34790" cy="1688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1C379740-AC44-4BEC-A9AE-ED99BA8D2BE3}"/>
              </a:ext>
            </a:extLst>
          </p:cNvPr>
          <p:cNvCxnSpPr>
            <a:cxnSpLocks/>
            <a:stCxn id="33" idx="7"/>
            <a:endCxn id="37" idx="4"/>
          </p:cNvCxnSpPr>
          <p:nvPr/>
        </p:nvCxnSpPr>
        <p:spPr>
          <a:xfrm flipV="1">
            <a:off x="7457953" y="2780656"/>
            <a:ext cx="136177" cy="154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Conector 36">
            <a:extLst>
              <a:ext uri="{FF2B5EF4-FFF2-40B4-BE49-F238E27FC236}">
                <a16:creationId xmlns:a16="http://schemas.microsoft.com/office/drawing/2014/main" id="{8E5ACA35-05CA-40B8-BE3E-5C3A0C33D270}"/>
              </a:ext>
            </a:extLst>
          </p:cNvPr>
          <p:cNvSpPr/>
          <p:nvPr/>
        </p:nvSpPr>
        <p:spPr>
          <a:xfrm rot="576313">
            <a:off x="7536993" y="2644457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uxograma: Conector 42">
            <a:extLst>
              <a:ext uri="{FF2B5EF4-FFF2-40B4-BE49-F238E27FC236}">
                <a16:creationId xmlns:a16="http://schemas.microsoft.com/office/drawing/2014/main" id="{C04619A9-673A-4F57-8980-7159DF3B0EEE}"/>
              </a:ext>
            </a:extLst>
          </p:cNvPr>
          <p:cNvSpPr/>
          <p:nvPr/>
        </p:nvSpPr>
        <p:spPr>
          <a:xfrm rot="19818548">
            <a:off x="7194779" y="221205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AC5A3D7-981E-4318-AC66-BF06264EDC28}"/>
              </a:ext>
            </a:extLst>
          </p:cNvPr>
          <p:cNvCxnSpPr>
            <a:cxnSpLocks/>
            <a:stCxn id="43" idx="5"/>
            <a:endCxn id="32" idx="1"/>
          </p:cNvCxnSpPr>
          <p:nvPr/>
        </p:nvCxnSpPr>
        <p:spPr>
          <a:xfrm>
            <a:off x="7329505" y="2298737"/>
            <a:ext cx="155735" cy="80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400D10C1-AF67-4CF8-9B01-E105E4411678}"/>
                  </a:ext>
                </a:extLst>
              </p:cNvPr>
              <p:cNvSpPr txBox="1"/>
              <p:nvPr/>
            </p:nvSpPr>
            <p:spPr>
              <a:xfrm>
                <a:off x="2346648" y="1900560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400D10C1-AF67-4CF8-9B01-E105E4411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648" y="1900560"/>
                <a:ext cx="275845" cy="276999"/>
              </a:xfrm>
              <a:prstGeom prst="rect">
                <a:avLst/>
              </a:prstGeom>
              <a:blipFill>
                <a:blip r:embed="rId11"/>
                <a:stretch>
                  <a:fillRect l="-22222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305107A3-8038-42EE-A082-9539B1BD8CF2}"/>
                  </a:ext>
                </a:extLst>
              </p:cNvPr>
              <p:cNvSpPr txBox="1"/>
              <p:nvPr/>
            </p:nvSpPr>
            <p:spPr>
              <a:xfrm>
                <a:off x="2359348" y="2256160"/>
                <a:ext cx="28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305107A3-8038-42EE-A082-9539B1BD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348" y="2256160"/>
                <a:ext cx="281166" cy="276999"/>
              </a:xfrm>
              <a:prstGeom prst="rect">
                <a:avLst/>
              </a:prstGeom>
              <a:blipFill>
                <a:blip r:embed="rId12"/>
                <a:stretch>
                  <a:fillRect l="-19565" r="-1087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16163DA-8007-4237-8080-A115C2ADE443}"/>
                  </a:ext>
                </a:extLst>
              </p:cNvPr>
              <p:cNvSpPr txBox="1"/>
              <p:nvPr/>
            </p:nvSpPr>
            <p:spPr>
              <a:xfrm>
                <a:off x="2346648" y="2611760"/>
                <a:ext cx="28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16163DA-8007-4237-8080-A115C2AD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648" y="2611760"/>
                <a:ext cx="281166" cy="276999"/>
              </a:xfrm>
              <a:prstGeom prst="rect">
                <a:avLst/>
              </a:prstGeom>
              <a:blipFill>
                <a:blip r:embed="rId13"/>
                <a:stretch>
                  <a:fillRect l="-19565" r="-8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1EF2BC86-A699-4BE7-8965-204828D63228}"/>
                  </a:ext>
                </a:extLst>
              </p:cNvPr>
              <p:cNvSpPr txBox="1"/>
              <p:nvPr/>
            </p:nvSpPr>
            <p:spPr>
              <a:xfrm>
                <a:off x="2333948" y="2967360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1EF2BC86-A699-4BE7-8965-204828D6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48" y="2967360"/>
                <a:ext cx="279435" cy="276999"/>
              </a:xfrm>
              <a:prstGeom prst="rect">
                <a:avLst/>
              </a:prstGeom>
              <a:blipFill>
                <a:blip r:embed="rId14"/>
                <a:stretch>
                  <a:fillRect l="-19565" r="-86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AA64609-C8F0-456D-8A1B-499D8DB25C25}"/>
                  </a:ext>
                </a:extLst>
              </p:cNvPr>
              <p:cNvSpPr txBox="1"/>
              <p:nvPr/>
            </p:nvSpPr>
            <p:spPr>
              <a:xfrm>
                <a:off x="336295" y="4080692"/>
                <a:ext cx="2646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AA64609-C8F0-456D-8A1B-499D8DB2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95" y="4080692"/>
                <a:ext cx="2646878" cy="276999"/>
              </a:xfrm>
              <a:prstGeom prst="rect">
                <a:avLst/>
              </a:prstGeom>
              <a:blipFill>
                <a:blip r:embed="rId15"/>
                <a:stretch>
                  <a:fillRect l="-1843" t="-2174" r="-299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7B20803E-7E1E-481F-B95E-D2356ABCA8C0}"/>
              </a:ext>
            </a:extLst>
          </p:cNvPr>
          <p:cNvCxnSpPr>
            <a:cxnSpLocks/>
          </p:cNvCxnSpPr>
          <p:nvPr/>
        </p:nvCxnSpPr>
        <p:spPr>
          <a:xfrm>
            <a:off x="1654654" y="3586116"/>
            <a:ext cx="0" cy="3635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B90342D-F360-41A5-ACC9-020581E4FB51}"/>
              </a:ext>
            </a:extLst>
          </p:cNvPr>
          <p:cNvCxnSpPr>
            <a:cxnSpLocks/>
          </p:cNvCxnSpPr>
          <p:nvPr/>
        </p:nvCxnSpPr>
        <p:spPr>
          <a:xfrm>
            <a:off x="1627828" y="4576716"/>
            <a:ext cx="0" cy="3635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Modelo 3D 21">
                <a:extLst>
                  <a:ext uri="{FF2B5EF4-FFF2-40B4-BE49-F238E27FC236}">
                    <a16:creationId xmlns:a16="http://schemas.microsoft.com/office/drawing/2014/main" id="{D9F03085-6996-4B68-98BA-FB2C9BB5A6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5251321"/>
                  </p:ext>
                </p:extLst>
              </p:nvPr>
            </p:nvGraphicFramePr>
            <p:xfrm>
              <a:off x="1058183" y="5159325"/>
              <a:ext cx="1219590" cy="139909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9590" cy="1399095"/>
                    </a:xfrm>
                    <a:prstGeom prst="rect">
                      <a:avLst/>
                    </a:prstGeom>
                  </am3d:spPr>
                  <am3d:camera>
                    <am3d:pos x="0" y="0" z="791779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5361" d="1000000"/>
                    <am3d:preTrans dx="127650" dy="-1683843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28472" ay="-1688712" az="-347676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54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Modelo 3D 21">
                <a:extLst>
                  <a:ext uri="{FF2B5EF4-FFF2-40B4-BE49-F238E27FC236}">
                    <a16:creationId xmlns:a16="http://schemas.microsoft.com/office/drawing/2014/main" id="{D9F03085-6996-4B68-98BA-FB2C9BB5A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8183" y="5159325"/>
                <a:ext cx="1219590" cy="1399095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tângulo 44">
            <a:extLst>
              <a:ext uri="{FF2B5EF4-FFF2-40B4-BE49-F238E27FC236}">
                <a16:creationId xmlns:a16="http://schemas.microsoft.com/office/drawing/2014/main" id="{50222DF8-429F-4992-BE0E-628C952DA90A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7EA6CEF2-94E1-498F-A459-2AC332C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177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1808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E770614C-11D9-4649-A078-716F3CE73D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1695" y="1799000"/>
              <a:ext cx="1236078" cy="1388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6078" cy="1388210"/>
                    </a:xfrm>
                    <a:prstGeom prst="rect">
                      <a:avLst/>
                    </a:prstGeom>
                  </am3d:spPr>
                  <am3d:camera>
                    <am3d:pos x="0" y="0" z="797739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8163" d="1000000"/>
                    <am3d:preTrans dx="129132" dy="-1682454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43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E770614C-11D9-4649-A078-716F3CE73D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695" y="1799000"/>
                <a:ext cx="1236078" cy="138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o 3D 3">
                <a:extLst>
                  <a:ext uri="{FF2B5EF4-FFF2-40B4-BE49-F238E27FC236}">
                    <a16:creationId xmlns:a16="http://schemas.microsoft.com/office/drawing/2014/main" id="{211715DC-5BAE-4016-997F-F39F727E0E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26536" y="1888476"/>
              <a:ext cx="1235030" cy="121603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5030" cy="1216030"/>
                    </a:xfrm>
                    <a:prstGeom prst="rect">
                      <a:avLst/>
                    </a:prstGeom>
                  </am3d:spPr>
                  <am3d:camera>
                    <am3d:pos x="0" y="0" z="583235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880" d="1000000"/>
                    <am3d:preTrans dx="5064792" dy="-93578" dz="64436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95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o 3D 3">
                <a:extLst>
                  <a:ext uri="{FF2B5EF4-FFF2-40B4-BE49-F238E27FC236}">
                    <a16:creationId xmlns:a16="http://schemas.microsoft.com/office/drawing/2014/main" id="{211715DC-5BAE-4016-997F-F39F727E0E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6536" y="1888476"/>
                <a:ext cx="1235030" cy="1216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1639C33F-AFC1-4416-AA57-CA3BF63E2B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8984" y="1881702"/>
              <a:ext cx="938431" cy="122280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38431" cy="1222805"/>
                    </a:xfrm>
                    <a:prstGeom prst="rect">
                      <a:avLst/>
                    </a:prstGeom>
                  </am3d:spPr>
                  <am3d:camera>
                    <am3d:pos x="0" y="0" z="651387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0691" d="1000000"/>
                    <am3d:preTrans dx="1146900" dy="-1218599" dz="27181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105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1639C33F-AFC1-4416-AA57-CA3BF63E2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8984" y="1881702"/>
                <a:ext cx="938431" cy="122280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E3A85DF1-F8B6-4A08-BCCB-5BB1DAF778B1}"/>
              </a:ext>
            </a:extLst>
          </p:cNvPr>
          <p:cNvSpPr/>
          <p:nvPr/>
        </p:nvSpPr>
        <p:spPr>
          <a:xfrm>
            <a:off x="1593694" y="197866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061269E3-4D7B-4C38-AB27-42359CE6F5DC}"/>
              </a:ext>
            </a:extLst>
          </p:cNvPr>
          <p:cNvSpPr/>
          <p:nvPr/>
        </p:nvSpPr>
        <p:spPr>
          <a:xfrm>
            <a:off x="1593694" y="233172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532FEDC3-56B2-4A89-B4D6-745E269DE318}"/>
              </a:ext>
            </a:extLst>
          </p:cNvPr>
          <p:cNvSpPr/>
          <p:nvPr/>
        </p:nvSpPr>
        <p:spPr>
          <a:xfrm>
            <a:off x="1591154" y="271780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748BBB51-DAC2-4847-819B-F88F55F25BB8}"/>
              </a:ext>
            </a:extLst>
          </p:cNvPr>
          <p:cNvSpPr/>
          <p:nvPr/>
        </p:nvSpPr>
        <p:spPr>
          <a:xfrm>
            <a:off x="1591154" y="304292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092871B-1FFE-470B-AAA9-80C659127F4C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1662274" y="2115820"/>
            <a:ext cx="0" cy="21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419476DE-2FCB-4D62-AE3A-9066D602E2A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59734" y="2468880"/>
            <a:ext cx="2540" cy="248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C1D4C9A-F2F7-4910-905D-2D465140778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659734" y="2824480"/>
            <a:ext cx="0" cy="218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xograma: Conector 22">
            <a:extLst>
              <a:ext uri="{FF2B5EF4-FFF2-40B4-BE49-F238E27FC236}">
                <a16:creationId xmlns:a16="http://schemas.microsoft.com/office/drawing/2014/main" id="{EFADD0EB-1C4C-487D-ACAE-2FD6E8A9ADB6}"/>
              </a:ext>
            </a:extLst>
          </p:cNvPr>
          <p:cNvSpPr/>
          <p:nvPr/>
        </p:nvSpPr>
        <p:spPr>
          <a:xfrm>
            <a:off x="4595974" y="198579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uxograma: Conector 23">
            <a:extLst>
              <a:ext uri="{FF2B5EF4-FFF2-40B4-BE49-F238E27FC236}">
                <a16:creationId xmlns:a16="http://schemas.microsoft.com/office/drawing/2014/main" id="{3EFA2CA6-A7AB-4A7B-A5CA-EA1E8677AC95}"/>
              </a:ext>
            </a:extLst>
          </p:cNvPr>
          <p:cNvSpPr/>
          <p:nvPr/>
        </p:nvSpPr>
        <p:spPr>
          <a:xfrm>
            <a:off x="4595974" y="233885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uxograma: Conector 24">
            <a:extLst>
              <a:ext uri="{FF2B5EF4-FFF2-40B4-BE49-F238E27FC236}">
                <a16:creationId xmlns:a16="http://schemas.microsoft.com/office/drawing/2014/main" id="{39E9C63A-42F7-45BA-8ADD-103D45B84A2F}"/>
              </a:ext>
            </a:extLst>
          </p:cNvPr>
          <p:cNvSpPr/>
          <p:nvPr/>
        </p:nvSpPr>
        <p:spPr>
          <a:xfrm>
            <a:off x="4593434" y="299290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581BFF0-23DF-4D42-837A-DC42936C9AEE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4664554" y="2122950"/>
            <a:ext cx="0" cy="21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2801325-F782-4730-A372-EE8AF24C7308}"/>
              </a:ext>
            </a:extLst>
          </p:cNvPr>
          <p:cNvCxnSpPr>
            <a:cxnSpLocks/>
          </p:cNvCxnSpPr>
          <p:nvPr/>
        </p:nvCxnSpPr>
        <p:spPr>
          <a:xfrm>
            <a:off x="4664554" y="2476010"/>
            <a:ext cx="0" cy="218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AB2E118A-9361-49DB-82E7-DCDBCBF97723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662014" y="2774460"/>
            <a:ext cx="0" cy="218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uxograma: Conector 29">
            <a:extLst>
              <a:ext uri="{FF2B5EF4-FFF2-40B4-BE49-F238E27FC236}">
                <a16:creationId xmlns:a16="http://schemas.microsoft.com/office/drawing/2014/main" id="{D3AB4F30-CF89-438F-8410-59F07F8796AC}"/>
              </a:ext>
            </a:extLst>
          </p:cNvPr>
          <p:cNvSpPr/>
          <p:nvPr/>
        </p:nvSpPr>
        <p:spPr>
          <a:xfrm>
            <a:off x="4593434" y="269494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6C4AA2AA-0AFA-42C0-9F47-64E69F9F4AFD}"/>
              </a:ext>
            </a:extLst>
          </p:cNvPr>
          <p:cNvSpPr/>
          <p:nvPr/>
        </p:nvSpPr>
        <p:spPr>
          <a:xfrm>
            <a:off x="6850885" y="2177559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BA9CE409-57D6-402F-AB38-CDFF1CC0840F}"/>
              </a:ext>
            </a:extLst>
          </p:cNvPr>
          <p:cNvSpPr/>
          <p:nvPr/>
        </p:nvSpPr>
        <p:spPr>
          <a:xfrm>
            <a:off x="7465153" y="2359452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413075B9-5FB2-468F-A4EE-36596F5AA3DD}"/>
              </a:ext>
            </a:extLst>
          </p:cNvPr>
          <p:cNvSpPr/>
          <p:nvPr/>
        </p:nvSpPr>
        <p:spPr>
          <a:xfrm rot="1110675">
            <a:off x="7327993" y="289687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8E024AF-AE55-4F5D-8A6E-E13E3087E7DE}"/>
              </a:ext>
            </a:extLst>
          </p:cNvPr>
          <p:cNvCxnSpPr>
            <a:cxnSpLocks/>
            <a:stCxn id="31" idx="6"/>
            <a:endCxn id="43" idx="1"/>
          </p:cNvCxnSpPr>
          <p:nvPr/>
        </p:nvCxnSpPr>
        <p:spPr>
          <a:xfrm>
            <a:off x="6988045" y="2246139"/>
            <a:ext cx="209168" cy="163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0C6CAB0-D998-40B4-8A8B-C96295AEE523}"/>
              </a:ext>
            </a:extLst>
          </p:cNvPr>
          <p:cNvCxnSpPr>
            <a:cxnSpLocks/>
            <a:stCxn id="32" idx="5"/>
            <a:endCxn id="37" idx="0"/>
          </p:cNvCxnSpPr>
          <p:nvPr/>
        </p:nvCxnSpPr>
        <p:spPr>
          <a:xfrm>
            <a:off x="7582226" y="2476525"/>
            <a:ext cx="34790" cy="1688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1C379740-AC44-4BEC-A9AE-ED99BA8D2BE3}"/>
              </a:ext>
            </a:extLst>
          </p:cNvPr>
          <p:cNvCxnSpPr>
            <a:cxnSpLocks/>
            <a:stCxn id="33" idx="7"/>
            <a:endCxn id="37" idx="4"/>
          </p:cNvCxnSpPr>
          <p:nvPr/>
        </p:nvCxnSpPr>
        <p:spPr>
          <a:xfrm flipV="1">
            <a:off x="7457953" y="2780656"/>
            <a:ext cx="136177" cy="154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Conector 36">
            <a:extLst>
              <a:ext uri="{FF2B5EF4-FFF2-40B4-BE49-F238E27FC236}">
                <a16:creationId xmlns:a16="http://schemas.microsoft.com/office/drawing/2014/main" id="{8E5ACA35-05CA-40B8-BE3E-5C3A0C33D270}"/>
              </a:ext>
            </a:extLst>
          </p:cNvPr>
          <p:cNvSpPr/>
          <p:nvPr/>
        </p:nvSpPr>
        <p:spPr>
          <a:xfrm rot="576313">
            <a:off x="7536993" y="2644457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uxograma: Conector 42">
            <a:extLst>
              <a:ext uri="{FF2B5EF4-FFF2-40B4-BE49-F238E27FC236}">
                <a16:creationId xmlns:a16="http://schemas.microsoft.com/office/drawing/2014/main" id="{C04619A9-673A-4F57-8980-7159DF3B0EEE}"/>
              </a:ext>
            </a:extLst>
          </p:cNvPr>
          <p:cNvSpPr/>
          <p:nvPr/>
        </p:nvSpPr>
        <p:spPr>
          <a:xfrm rot="19818548">
            <a:off x="7194779" y="2212050"/>
            <a:ext cx="137160" cy="1371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AC5A3D7-981E-4318-AC66-BF06264EDC28}"/>
              </a:ext>
            </a:extLst>
          </p:cNvPr>
          <p:cNvCxnSpPr>
            <a:cxnSpLocks/>
            <a:stCxn id="43" idx="5"/>
            <a:endCxn id="32" idx="1"/>
          </p:cNvCxnSpPr>
          <p:nvPr/>
        </p:nvCxnSpPr>
        <p:spPr>
          <a:xfrm>
            <a:off x="7329505" y="2298737"/>
            <a:ext cx="155735" cy="80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400D10C1-AF67-4CF8-9B01-E105E4411678}"/>
                  </a:ext>
                </a:extLst>
              </p:cNvPr>
              <p:cNvSpPr txBox="1"/>
              <p:nvPr/>
            </p:nvSpPr>
            <p:spPr>
              <a:xfrm>
                <a:off x="2346648" y="1900560"/>
                <a:ext cx="27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400D10C1-AF67-4CF8-9B01-E105E4411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648" y="1900560"/>
                <a:ext cx="275845" cy="276999"/>
              </a:xfrm>
              <a:prstGeom prst="rect">
                <a:avLst/>
              </a:prstGeom>
              <a:blipFill>
                <a:blip r:embed="rId11"/>
                <a:stretch>
                  <a:fillRect l="-22222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305107A3-8038-42EE-A082-9539B1BD8CF2}"/>
                  </a:ext>
                </a:extLst>
              </p:cNvPr>
              <p:cNvSpPr txBox="1"/>
              <p:nvPr/>
            </p:nvSpPr>
            <p:spPr>
              <a:xfrm>
                <a:off x="2359348" y="2256160"/>
                <a:ext cx="28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305107A3-8038-42EE-A082-9539B1BD8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348" y="2256160"/>
                <a:ext cx="281166" cy="276999"/>
              </a:xfrm>
              <a:prstGeom prst="rect">
                <a:avLst/>
              </a:prstGeom>
              <a:blipFill>
                <a:blip r:embed="rId12"/>
                <a:stretch>
                  <a:fillRect l="-19565" r="-1087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16163DA-8007-4237-8080-A115C2ADE443}"/>
                  </a:ext>
                </a:extLst>
              </p:cNvPr>
              <p:cNvSpPr txBox="1"/>
              <p:nvPr/>
            </p:nvSpPr>
            <p:spPr>
              <a:xfrm>
                <a:off x="2346648" y="2611760"/>
                <a:ext cx="28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16163DA-8007-4237-8080-A115C2AD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648" y="2611760"/>
                <a:ext cx="281166" cy="276999"/>
              </a:xfrm>
              <a:prstGeom prst="rect">
                <a:avLst/>
              </a:prstGeom>
              <a:blipFill>
                <a:blip r:embed="rId13"/>
                <a:stretch>
                  <a:fillRect l="-19565" r="-869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1EF2BC86-A699-4BE7-8965-204828D63228}"/>
                  </a:ext>
                </a:extLst>
              </p:cNvPr>
              <p:cNvSpPr txBox="1"/>
              <p:nvPr/>
            </p:nvSpPr>
            <p:spPr>
              <a:xfrm>
                <a:off x="2333948" y="2967360"/>
                <a:ext cx="279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1EF2BC86-A699-4BE7-8965-204828D6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48" y="2967360"/>
                <a:ext cx="279435" cy="276999"/>
              </a:xfrm>
              <a:prstGeom prst="rect">
                <a:avLst/>
              </a:prstGeom>
              <a:blipFill>
                <a:blip r:embed="rId14"/>
                <a:stretch>
                  <a:fillRect l="-19565" r="-86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AA64609-C8F0-456D-8A1B-499D8DB25C25}"/>
                  </a:ext>
                </a:extLst>
              </p:cNvPr>
              <p:cNvSpPr txBox="1"/>
              <p:nvPr/>
            </p:nvSpPr>
            <p:spPr>
              <a:xfrm>
                <a:off x="336295" y="4080692"/>
                <a:ext cx="2646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AA64609-C8F0-456D-8A1B-499D8DB2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95" y="4080692"/>
                <a:ext cx="2646878" cy="276999"/>
              </a:xfrm>
              <a:prstGeom prst="rect">
                <a:avLst/>
              </a:prstGeom>
              <a:blipFill>
                <a:blip r:embed="rId15"/>
                <a:stretch>
                  <a:fillRect l="-1843" t="-2174" r="-299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7B20803E-7E1E-481F-B95E-D2356ABCA8C0}"/>
              </a:ext>
            </a:extLst>
          </p:cNvPr>
          <p:cNvCxnSpPr>
            <a:cxnSpLocks/>
          </p:cNvCxnSpPr>
          <p:nvPr/>
        </p:nvCxnSpPr>
        <p:spPr>
          <a:xfrm>
            <a:off x="1654654" y="3586116"/>
            <a:ext cx="0" cy="3635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B90342D-F360-41A5-ACC9-020581E4FB51}"/>
              </a:ext>
            </a:extLst>
          </p:cNvPr>
          <p:cNvCxnSpPr>
            <a:cxnSpLocks/>
          </p:cNvCxnSpPr>
          <p:nvPr/>
        </p:nvCxnSpPr>
        <p:spPr>
          <a:xfrm>
            <a:off x="1627828" y="4576716"/>
            <a:ext cx="0" cy="3635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Modelo 3D 21">
                <a:extLst>
                  <a:ext uri="{FF2B5EF4-FFF2-40B4-BE49-F238E27FC236}">
                    <a16:creationId xmlns:a16="http://schemas.microsoft.com/office/drawing/2014/main" id="{D9F03085-6996-4B68-98BA-FB2C9BB5A64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8183" y="5159325"/>
              <a:ext cx="1219590" cy="139909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219590" cy="1399095"/>
                    </a:xfrm>
                    <a:prstGeom prst="rect">
                      <a:avLst/>
                    </a:prstGeom>
                  </am3d:spPr>
                  <am3d:camera>
                    <am3d:pos x="0" y="0" z="791779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5361" d="1000000"/>
                    <am3d:preTrans dx="127650" dy="-1683843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28472" ay="-1688712" az="-347676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54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Modelo 3D 21">
                <a:extLst>
                  <a:ext uri="{FF2B5EF4-FFF2-40B4-BE49-F238E27FC236}">
                    <a16:creationId xmlns:a16="http://schemas.microsoft.com/office/drawing/2014/main" id="{D9F03085-6996-4B68-98BA-FB2C9BB5A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8183" y="5159325"/>
                <a:ext cx="1219590" cy="1399095"/>
              </a:xfrm>
              <a:prstGeom prst="rect">
                <a:avLst/>
              </a:prstGeom>
            </p:spPr>
          </p:pic>
        </mc:Fallback>
      </mc:AlternateContent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94349A5C-12AB-4098-B7A1-ACE95D96FA65}"/>
              </a:ext>
            </a:extLst>
          </p:cNvPr>
          <p:cNvCxnSpPr>
            <a:cxnSpLocks/>
          </p:cNvCxnSpPr>
          <p:nvPr/>
        </p:nvCxnSpPr>
        <p:spPr>
          <a:xfrm>
            <a:off x="2613383" y="5905500"/>
            <a:ext cx="12943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0B728FD2-E7F8-4151-BEF3-7C856AAFAB10}"/>
                  </a:ext>
                </a:extLst>
              </p:cNvPr>
              <p:cNvSpPr txBox="1"/>
              <p:nvPr/>
            </p:nvSpPr>
            <p:spPr>
              <a:xfrm>
                <a:off x="2889798" y="5478014"/>
                <a:ext cx="769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𝑟𝑒𝑛𝑑𝑒𝑟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0B728FD2-E7F8-4151-BEF3-7C856AAFA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798" y="5478014"/>
                <a:ext cx="769698" cy="276999"/>
              </a:xfrm>
              <a:prstGeom prst="rect">
                <a:avLst/>
              </a:prstGeom>
              <a:blipFill>
                <a:blip r:embed="rId19"/>
                <a:stretch>
                  <a:fillRect l="-7143" r="-714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 descr="Uma imagem contendo laptop, preto, computador, luz&#10;&#10;Descrição gerada automaticamente">
            <a:extLst>
              <a:ext uri="{FF2B5EF4-FFF2-40B4-BE49-F238E27FC236}">
                <a16:creationId xmlns:a16="http://schemas.microsoft.com/office/drawing/2014/main" id="{1E35D2A9-4F16-4893-8344-850F690664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3" t="35816" r="36573" b="36432"/>
          <a:stretch/>
        </p:blipFill>
        <p:spPr>
          <a:xfrm>
            <a:off x="4245392" y="5374851"/>
            <a:ext cx="1170777" cy="1188720"/>
          </a:xfrm>
          <a:prstGeom prst="rect">
            <a:avLst/>
          </a:prstGeom>
        </p:spPr>
      </p:pic>
      <p:pic>
        <p:nvPicPr>
          <p:cNvPr id="49" name="Imagem 48" descr="Uma imagem contendo laptop, preto, computador, luz&#10;&#10;Descrição gerada automaticamente">
            <a:extLst>
              <a:ext uri="{FF2B5EF4-FFF2-40B4-BE49-F238E27FC236}">
                <a16:creationId xmlns:a16="http://schemas.microsoft.com/office/drawing/2014/main" id="{0C1AC478-6473-4796-870C-8A3F7CF813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1" t="25147" r="35455" b="44541"/>
          <a:stretch/>
        </p:blipFill>
        <p:spPr>
          <a:xfrm>
            <a:off x="5669783" y="5374851"/>
            <a:ext cx="1117467" cy="1188720"/>
          </a:xfrm>
          <a:prstGeom prst="rect">
            <a:avLst/>
          </a:prstGeom>
        </p:spPr>
      </p:pic>
      <p:pic>
        <p:nvPicPr>
          <p:cNvPr id="53" name="Imagem 52" descr="Uma imagem contendo luz&#10;&#10;Descrição gerada automaticamente">
            <a:extLst>
              <a:ext uri="{FF2B5EF4-FFF2-40B4-BE49-F238E27FC236}">
                <a16:creationId xmlns:a16="http://schemas.microsoft.com/office/drawing/2014/main" id="{948F5543-B012-4B72-8EBB-C49F24DB4DF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4" t="37589" r="37750" b="38161"/>
          <a:stretch/>
        </p:blipFill>
        <p:spPr>
          <a:xfrm>
            <a:off x="7071613" y="5374851"/>
            <a:ext cx="1219859" cy="1188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57875D0A-0464-44FA-B507-CF04E637BEC6}"/>
                  </a:ext>
                </a:extLst>
              </p:cNvPr>
              <p:cNvSpPr txBox="1"/>
              <p:nvPr/>
            </p:nvSpPr>
            <p:spPr>
              <a:xfrm>
                <a:off x="364792" y="5582706"/>
                <a:ext cx="349839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57875D0A-0464-44FA-B507-CF04E637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92" y="5582706"/>
                <a:ext cx="349839" cy="552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E2152B-35DC-4D09-ABE1-4D76CC597F27}"/>
                  </a:ext>
                </a:extLst>
              </p:cNvPr>
              <p:cNvSpPr txBox="1"/>
              <p:nvPr/>
            </p:nvSpPr>
            <p:spPr>
              <a:xfrm>
                <a:off x="8561377" y="5693045"/>
                <a:ext cx="367472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E2152B-35DC-4D09-ABE1-4D76CC597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377" y="5693045"/>
                <a:ext cx="367472" cy="552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tângulo 47">
            <a:extLst>
              <a:ext uri="{FF2B5EF4-FFF2-40B4-BE49-F238E27FC236}">
                <a16:creationId xmlns:a16="http://schemas.microsoft.com/office/drawing/2014/main" id="{73E63974-7088-40EE-BB7C-79630FF002D2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ítulo 1">
            <a:extLst>
              <a:ext uri="{FF2B5EF4-FFF2-40B4-BE49-F238E27FC236}">
                <a16:creationId xmlns:a16="http://schemas.microsoft.com/office/drawing/2014/main" id="{E9324741-BA0D-4E64-8766-46EEE8C3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177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Synthetic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72779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44">
            <a:extLst>
              <a:ext uri="{FF2B5EF4-FFF2-40B4-BE49-F238E27FC236}">
                <a16:creationId xmlns:a16="http://schemas.microsoft.com/office/drawing/2014/main" id="{EDD42700-B67E-456F-9228-667FA0166983}"/>
              </a:ext>
            </a:extLst>
          </p:cNvPr>
          <p:cNvSpPr/>
          <p:nvPr/>
        </p:nvSpPr>
        <p:spPr>
          <a:xfrm>
            <a:off x="5223664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MLP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Rectangle: Rounded Corners 44">
            <a:extLst>
              <a:ext uri="{FF2B5EF4-FFF2-40B4-BE49-F238E27FC236}">
                <a16:creationId xmlns:a16="http://schemas.microsoft.com/office/drawing/2014/main" id="{BFAA447B-F9FF-47F3-A2FE-E1F13ABD84C8}"/>
              </a:ext>
            </a:extLst>
          </p:cNvPr>
          <p:cNvSpPr/>
          <p:nvPr/>
        </p:nvSpPr>
        <p:spPr>
          <a:xfrm>
            <a:off x="2711238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PCA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C9C911A-2359-4507-B2B7-D111CE825A29}"/>
              </a:ext>
            </a:extLst>
          </p:cNvPr>
          <p:cNvCxnSpPr>
            <a:stCxn id="18" idx="3"/>
            <a:endCxn id="10" idx="1"/>
          </p:cNvCxnSpPr>
          <p:nvPr/>
        </p:nvCxnSpPr>
        <p:spPr>
          <a:xfrm>
            <a:off x="4037118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02A9208-C26D-416E-A5ED-210E1C6BD85E}"/>
              </a:ext>
            </a:extLst>
          </p:cNvPr>
          <p:cNvCxnSpPr/>
          <p:nvPr/>
        </p:nvCxnSpPr>
        <p:spPr>
          <a:xfrm>
            <a:off x="1524692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/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:(400, 400)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blipFill>
                <a:blip r:embed="rId2"/>
                <a:stretch>
                  <a:fillRect l="-2283" t="-24444" r="-593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/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blipFill>
                <a:blip r:embed="rId3"/>
                <a:stretch>
                  <a:fillRect l="-10588" r="-1294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B3BF7A3-C8D3-40F1-AB87-204CFC51DBAB}"/>
              </a:ext>
            </a:extLst>
          </p:cNvPr>
          <p:cNvCxnSpPr/>
          <p:nvPr/>
        </p:nvCxnSpPr>
        <p:spPr>
          <a:xfrm>
            <a:off x="6549544" y="3255916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/>
              <p:nvPr/>
            </p:nvSpPr>
            <p:spPr>
              <a:xfrm>
                <a:off x="7367187" y="2794734"/>
                <a:ext cx="949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87" y="2794734"/>
                <a:ext cx="949747" cy="276999"/>
              </a:xfrm>
              <a:prstGeom prst="rect">
                <a:avLst/>
              </a:prstGeom>
              <a:blipFill>
                <a:blip r:embed="rId4"/>
                <a:stretch>
                  <a:fillRect l="-5806" t="-23913" r="-903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C20BA52C-92BE-4ACD-9FDC-22AC5A3BD8FA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44CF5C0-CFDB-425D-AA36-554E21BB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177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Naïve Solution</a:t>
            </a:r>
          </a:p>
        </p:txBody>
      </p:sp>
    </p:spTree>
    <p:extLst>
      <p:ext uri="{BB962C8B-B14F-4D97-AF65-F5344CB8AC3E}">
        <p14:creationId xmlns:p14="http://schemas.microsoft.com/office/powerpoint/2010/main" val="17614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44">
            <a:extLst>
              <a:ext uri="{FF2B5EF4-FFF2-40B4-BE49-F238E27FC236}">
                <a16:creationId xmlns:a16="http://schemas.microsoft.com/office/drawing/2014/main" id="{EDD42700-B67E-456F-9228-667FA0166983}"/>
              </a:ext>
            </a:extLst>
          </p:cNvPr>
          <p:cNvSpPr/>
          <p:nvPr/>
        </p:nvSpPr>
        <p:spPr>
          <a:xfrm>
            <a:off x="5223664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MLP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Rectangle: Rounded Corners 44">
            <a:extLst>
              <a:ext uri="{FF2B5EF4-FFF2-40B4-BE49-F238E27FC236}">
                <a16:creationId xmlns:a16="http://schemas.microsoft.com/office/drawing/2014/main" id="{BFAA447B-F9FF-47F3-A2FE-E1F13ABD84C8}"/>
              </a:ext>
            </a:extLst>
          </p:cNvPr>
          <p:cNvSpPr/>
          <p:nvPr/>
        </p:nvSpPr>
        <p:spPr>
          <a:xfrm>
            <a:off x="2711238" y="2593135"/>
            <a:ext cx="1325880" cy="132556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cs typeface="Calibri"/>
              </a:rPr>
              <a:t>PCA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C9C911A-2359-4507-B2B7-D111CE825A29}"/>
              </a:ext>
            </a:extLst>
          </p:cNvPr>
          <p:cNvCxnSpPr>
            <a:stCxn id="18" idx="3"/>
            <a:endCxn id="10" idx="1"/>
          </p:cNvCxnSpPr>
          <p:nvPr/>
        </p:nvCxnSpPr>
        <p:spPr>
          <a:xfrm>
            <a:off x="4037118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02A9208-C26D-416E-A5ED-210E1C6BD85E}"/>
              </a:ext>
            </a:extLst>
          </p:cNvPr>
          <p:cNvCxnSpPr/>
          <p:nvPr/>
        </p:nvCxnSpPr>
        <p:spPr>
          <a:xfrm>
            <a:off x="1524692" y="3255917"/>
            <a:ext cx="1186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/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:(400, 400)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CCBC5E0A-BBF1-4482-8234-9C9FF2ED5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43" y="2786027"/>
                <a:ext cx="1331069" cy="276999"/>
              </a:xfrm>
              <a:prstGeom prst="rect">
                <a:avLst/>
              </a:prstGeom>
              <a:blipFill>
                <a:blip r:embed="rId2"/>
                <a:stretch>
                  <a:fillRect l="-2283" t="-24444" r="-593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/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D35463A-EBBA-4CD0-AD8D-88318D124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109" y="2777783"/>
                <a:ext cx="514563" cy="276999"/>
              </a:xfrm>
              <a:prstGeom prst="rect">
                <a:avLst/>
              </a:prstGeom>
              <a:blipFill>
                <a:blip r:embed="rId3"/>
                <a:stretch>
                  <a:fillRect l="-10588" r="-1294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/>
              <p:nvPr/>
            </p:nvSpPr>
            <p:spPr>
              <a:xfrm>
                <a:off x="7367187" y="2794734"/>
                <a:ext cx="134799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07C8611-D0AE-43CE-A269-08C1A1C4A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87" y="2794734"/>
                <a:ext cx="1347998" cy="298415"/>
              </a:xfrm>
              <a:prstGeom prst="rect">
                <a:avLst/>
              </a:prstGeom>
              <a:blipFill>
                <a:blip r:embed="rId4"/>
                <a:stretch>
                  <a:fillRect l="-4072" r="-588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4E799A33-9E2E-4FEF-A72F-F2159678D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0410238"/>
                  </p:ext>
                </p:extLst>
              </p:nvPr>
            </p:nvGraphicFramePr>
            <p:xfrm>
              <a:off x="461455" y="4737020"/>
              <a:ext cx="1740944" cy="15652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40944" cy="1565251"/>
                    </a:xfrm>
                    <a:prstGeom prst="rect">
                      <a:avLst/>
                    </a:prstGeom>
                  </am3d:spPr>
                  <am3d:camera>
                    <am3d:pos x="0" y="0" z="719142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8701" ay="-360274" az="-6433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87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4E799A33-9E2E-4FEF-A72F-F2159678D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455" y="4737020"/>
                <a:ext cx="1740944" cy="1565251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A8FECD1-778F-41C8-B6FC-F1FB2696B74D}"/>
              </a:ext>
            </a:extLst>
          </p:cNvPr>
          <p:cNvCxnSpPr>
            <a:cxnSpLocks/>
          </p:cNvCxnSpPr>
          <p:nvPr/>
        </p:nvCxnSpPr>
        <p:spPr>
          <a:xfrm>
            <a:off x="2338950" y="5722948"/>
            <a:ext cx="28034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6ED29A-5F2C-4E16-9BC8-8C2CC5E9098E}"/>
                  </a:ext>
                </a:extLst>
              </p:cNvPr>
              <p:cNvSpPr txBox="1"/>
              <p:nvPr/>
            </p:nvSpPr>
            <p:spPr>
              <a:xfrm>
                <a:off x="769910" y="6502787"/>
                <a:ext cx="136319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:(500,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C6ED29A-5F2C-4E16-9BC8-8C2CC5E9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10" y="6502787"/>
                <a:ext cx="1363194" cy="299249"/>
              </a:xfrm>
              <a:prstGeom prst="rect">
                <a:avLst/>
              </a:prstGeom>
              <a:blipFill>
                <a:blip r:embed="rId8"/>
                <a:stretch>
                  <a:fillRect l="-4018" t="-2041" r="-580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C793BB-8234-4313-B61F-E74B023761F5}"/>
                  </a:ext>
                </a:extLst>
              </p:cNvPr>
              <p:cNvSpPr txBox="1"/>
              <p:nvPr/>
            </p:nvSpPr>
            <p:spPr>
              <a:xfrm>
                <a:off x="3134155" y="5381144"/>
                <a:ext cx="1250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(62)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C793BB-8234-4313-B61F-E74B0237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155" y="5381144"/>
                <a:ext cx="1250599" cy="276999"/>
              </a:xfrm>
              <a:prstGeom prst="rect">
                <a:avLst/>
              </a:prstGeom>
              <a:blipFill>
                <a:blip r:embed="rId9"/>
                <a:stretch>
                  <a:fillRect l="-6341" t="-4444" r="-68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79F766-EC30-40F2-822C-153BFD0B91AF}"/>
                  </a:ext>
                </a:extLst>
              </p:cNvPr>
              <p:cNvSpPr txBox="1"/>
              <p:nvPr/>
            </p:nvSpPr>
            <p:spPr>
              <a:xfrm>
                <a:off x="5177304" y="5584448"/>
                <a:ext cx="1294265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′:(6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79F766-EC30-40F2-822C-153BFD0B9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304" y="5584448"/>
                <a:ext cx="1294265" cy="299249"/>
              </a:xfrm>
              <a:prstGeom prst="rect">
                <a:avLst/>
              </a:prstGeom>
              <a:blipFill>
                <a:blip r:embed="rId10"/>
                <a:stretch>
                  <a:fillRect l="-4225" t="-2041" r="-563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C0438F-0FF2-4D33-B6CC-F2BEF8563478}"/>
                  </a:ext>
                </a:extLst>
              </p:cNvPr>
              <p:cNvSpPr txBox="1"/>
              <p:nvPr/>
            </p:nvSpPr>
            <p:spPr>
              <a:xfrm>
                <a:off x="5142354" y="4180031"/>
                <a:ext cx="473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𝑚𝑠𝑒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8C0438F-0FF2-4D33-B6CC-F2BEF8563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54" y="4180031"/>
                <a:ext cx="473143" cy="276999"/>
              </a:xfrm>
              <a:prstGeom prst="rect">
                <a:avLst/>
              </a:prstGeom>
              <a:blipFill>
                <a:blip r:embed="rId11"/>
                <a:stretch>
                  <a:fillRect l="-1299" r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E6205F88-0FB4-40D8-8E66-04DA3A701481}"/>
              </a:ext>
            </a:extLst>
          </p:cNvPr>
          <p:cNvSpPr/>
          <p:nvPr/>
        </p:nvSpPr>
        <p:spPr>
          <a:xfrm>
            <a:off x="7553210" y="4364840"/>
            <a:ext cx="365760" cy="365760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C89A6B24-FA10-42BE-8099-0EA25D9607BD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6549544" y="3255917"/>
            <a:ext cx="1186546" cy="11089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532DCD05-6A63-4A4F-B6F8-CA8B849EBC0E}"/>
              </a:ext>
            </a:extLst>
          </p:cNvPr>
          <p:cNvCxnSpPr>
            <a:cxnSpLocks/>
            <a:stCxn id="20" idx="3"/>
            <a:endCxn id="12" idx="4"/>
          </p:cNvCxnSpPr>
          <p:nvPr/>
        </p:nvCxnSpPr>
        <p:spPr>
          <a:xfrm flipV="1">
            <a:off x="6471569" y="4730600"/>
            <a:ext cx="1264521" cy="10034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D36DA208-1FF1-401B-A2B1-2F6729AE0B0D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10800000">
            <a:off x="5886604" y="3918698"/>
            <a:ext cx="1666606" cy="62902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23E066-14AD-450A-8445-729684C1872D}"/>
              </a:ext>
            </a:extLst>
          </p:cNvPr>
          <p:cNvSpPr txBox="1"/>
          <p:nvPr/>
        </p:nvSpPr>
        <p:spPr>
          <a:xfrm>
            <a:off x="7924800" y="4064000"/>
            <a:ext cx="30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+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-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4CB748E-0092-4E74-81BF-A9989778B578}"/>
              </a:ext>
            </a:extLst>
          </p:cNvPr>
          <p:cNvSpPr/>
          <p:nvPr/>
        </p:nvSpPr>
        <p:spPr>
          <a:xfrm>
            <a:off x="0" y="259024"/>
            <a:ext cx="9144000" cy="849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0B6758F-D3E7-4906-914C-C1E0336C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177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Quicksand Book" panose="02070303000000060000" pitchFamily="18" charset="0"/>
              </a:rPr>
              <a:t>Naïve Solution (Training)</a:t>
            </a:r>
          </a:p>
        </p:txBody>
      </p:sp>
    </p:spTree>
    <p:extLst>
      <p:ext uri="{BB962C8B-B14F-4D97-AF65-F5344CB8AC3E}">
        <p14:creationId xmlns:p14="http://schemas.microsoft.com/office/powerpoint/2010/main" val="194796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107CCB328CC341B8B68BFED467131F" ma:contentTypeVersion="0" ma:contentTypeDescription="Create a new document." ma:contentTypeScope="" ma:versionID="cbaa94b523ac7041516135e72f0a246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e5656ddfa2a2b96de3075583f6bfd1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978255-58B5-4A57-992B-4EF21F112B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5C4D07-C426-4262-A23B-4F246AD519CC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93CF66-3E54-485B-AFCB-561C78E3828B}">
  <ds:schemaRefs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854</Words>
  <Application>Microsoft Office PowerPoint</Application>
  <PresentationFormat>Apresentação na tela (4:3)</PresentationFormat>
  <Paragraphs>217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Quicksand Bold</vt:lpstr>
      <vt:lpstr>Quicksand Book</vt:lpstr>
      <vt:lpstr>Work Sans</vt:lpstr>
      <vt:lpstr>Work Sans Medium</vt:lpstr>
      <vt:lpstr>Tema do Office</vt:lpstr>
      <vt:lpstr>Apresentação do PowerPoint</vt:lpstr>
      <vt:lpstr>Goal</vt:lpstr>
      <vt:lpstr>Regression</vt:lpstr>
      <vt:lpstr>Synthetic Dataset</vt:lpstr>
      <vt:lpstr>Synthetic Dataset</vt:lpstr>
      <vt:lpstr>Synthetic Dataset</vt:lpstr>
      <vt:lpstr>Synthetic Dataset</vt:lpstr>
      <vt:lpstr>Naïve Solution</vt:lpstr>
      <vt:lpstr>Naïve Solution (Training)</vt:lpstr>
      <vt:lpstr>Problem 1 : Dataset</vt:lpstr>
      <vt:lpstr>Problem 2 : Loss Metric</vt:lpstr>
      <vt:lpstr>Problem 3 : Encoding</vt:lpstr>
      <vt:lpstr>Solution 1 : ModelNet Dataset</vt:lpstr>
      <vt:lpstr>Solution 1 : ModelNet Dataset</vt:lpstr>
      <vt:lpstr>Solution 2 : Chamfer Loss</vt:lpstr>
      <vt:lpstr>Solution 2 : Chamfer Loss (Pred)</vt:lpstr>
      <vt:lpstr>Solution 2 : Chamfer Loss (Real)</vt:lpstr>
      <vt:lpstr>Solution 2 : Chamfer Loss</vt:lpstr>
      <vt:lpstr>Solution 3: Deep Learning</vt:lpstr>
      <vt:lpstr>VGG Architecture (insipired)</vt:lpstr>
      <vt:lpstr>VGG Architecture : Filtering</vt:lpstr>
      <vt:lpstr>VGG Architecture : Filtering</vt:lpstr>
      <vt:lpstr>Silhouette Architecture</vt:lpstr>
      <vt:lpstr>Apresentação do PowerPoint</vt:lpstr>
      <vt:lpstr>Apresentação do PowerPoint</vt:lpstr>
      <vt:lpstr>Apresentação do PowerPoint</vt:lpstr>
      <vt:lpstr>Mesh ?</vt:lpstr>
      <vt:lpstr>Mapping!</vt:lpstr>
      <vt:lpstr>Normal Loss</vt:lpstr>
      <vt:lpstr></vt:lpstr>
      <vt:lpstr>Apresentação do PowerPoint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Victor Almeida</dc:creator>
  <cp:lastModifiedBy>João Victor Almeida</cp:lastModifiedBy>
  <cp:revision>6</cp:revision>
  <dcterms:created xsi:type="dcterms:W3CDTF">2019-12-02T06:53:08Z</dcterms:created>
  <dcterms:modified xsi:type="dcterms:W3CDTF">2019-12-05T01:29:22Z</dcterms:modified>
</cp:coreProperties>
</file>